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vml" ContentType="application/vnd.openxmlformats-officedocument.vmlDrawing"/>
  <Default Extension="bin" ContentType="application/vnd.openxmlformats-officedocument.oleObject"/>
  <Default Extension="png" ContentType="image/png"/>
  <Default Extension="emf" ContentType="image/x-emf"/>
  <Default Extension="gif" ContentType="image/gif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2"/>
  </p:sldMasterIdLst>
  <p:notesMasterIdLst>
    <p:notesMasterId r:id="rId3"/>
  </p:notesMasterIdLst>
  <p:sldIdLst>
    <p:sldId id="360" r:id="rId4"/>
    <p:sldId id="279" r:id="rId5"/>
    <p:sldId id="257" r:id="rId6"/>
    <p:sldId id="280" r:id="rId7"/>
    <p:sldId id="281" r:id="rId8"/>
    <p:sldId id="282" r:id="rId9"/>
    <p:sldId id="283" r:id="rId10"/>
    <p:sldId id="259" r:id="rId11"/>
    <p:sldId id="293" r:id="rId12"/>
    <p:sldId id="294" r:id="rId13"/>
    <p:sldId id="334" r:id="rId14"/>
    <p:sldId id="302" r:id="rId15"/>
    <p:sldId id="301" r:id="rId16"/>
    <p:sldId id="339" r:id="rId17"/>
    <p:sldId id="340" r:id="rId18"/>
    <p:sldId id="395" r:id="rId19"/>
    <p:sldId id="396" r:id="rId20"/>
    <p:sldId id="397" r:id="rId21"/>
    <p:sldId id="398" r:id="rId22"/>
  </p:sldIdLst>
  <p:sldSz cx="12192000" cy="6858000"/>
  <p:notesSz cx="6858000" cy="9144000"/>
  <p:custDataLst>
    <p:tags r:id="rId2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>
  <p:cmAuthor id="1" name="Administrator" initials="A" lastIdx="0" clrIdx="0"/>
  <p:cmAuthor id="2" name="lenovo" initials="l" lastIdx="0" clrIdx="1"/>
</p:cmAuthorLst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commentAuthors" Target="commentAuthors.xml" /><Relationship Id="rId10" Type="http://schemas.openxmlformats.org/officeDocument/2006/relationships/slide" Target="slides/slide7.xml" /><Relationship Id="rId11" Type="http://schemas.openxmlformats.org/officeDocument/2006/relationships/slide" Target="slides/slide8.xml" /><Relationship Id="rId12" Type="http://schemas.openxmlformats.org/officeDocument/2006/relationships/slide" Target="slides/slide9.xml" /><Relationship Id="rId13" Type="http://schemas.openxmlformats.org/officeDocument/2006/relationships/slide" Target="slides/slide10.xml" /><Relationship Id="rId14" Type="http://schemas.openxmlformats.org/officeDocument/2006/relationships/slide" Target="slides/slide11.xml" /><Relationship Id="rId15" Type="http://schemas.openxmlformats.org/officeDocument/2006/relationships/slide" Target="slides/slide12.xml" /><Relationship Id="rId16" Type="http://schemas.openxmlformats.org/officeDocument/2006/relationships/slide" Target="slides/slide13.xml" /><Relationship Id="rId17" Type="http://schemas.openxmlformats.org/officeDocument/2006/relationships/slide" Target="slides/slide14.xml" /><Relationship Id="rId18" Type="http://schemas.openxmlformats.org/officeDocument/2006/relationships/slide" Target="slides/slide15.xml" /><Relationship Id="rId19" Type="http://schemas.openxmlformats.org/officeDocument/2006/relationships/slide" Target="slides/slide16.xml" /><Relationship Id="rId2" Type="http://schemas.openxmlformats.org/officeDocument/2006/relationships/slideMaster" Target="slideMasters/slideMaster1.xml" /><Relationship Id="rId20" Type="http://schemas.openxmlformats.org/officeDocument/2006/relationships/slide" Target="slides/slide17.xml" /><Relationship Id="rId21" Type="http://schemas.openxmlformats.org/officeDocument/2006/relationships/slide" Target="slides/slide18.xml" /><Relationship Id="rId22" Type="http://schemas.openxmlformats.org/officeDocument/2006/relationships/slide" Target="slides/slide19.xml" /><Relationship Id="rId23" Type="http://schemas.openxmlformats.org/officeDocument/2006/relationships/tags" Target="tags/tag1.xml" /><Relationship Id="rId24" Type="http://schemas.openxmlformats.org/officeDocument/2006/relationships/presProps" Target="presProps.xml" /><Relationship Id="rId25" Type="http://schemas.openxmlformats.org/officeDocument/2006/relationships/viewProps" Target="viewProps.xml" /><Relationship Id="rId26" Type="http://schemas.openxmlformats.org/officeDocument/2006/relationships/theme" Target="theme/theme1.xml" /><Relationship Id="rId27" Type="http://schemas.openxmlformats.org/officeDocument/2006/relationships/tableStyles" Target="tableStyles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slide" Target="slides/slide4.xml" /><Relationship Id="rId8" Type="http://schemas.openxmlformats.org/officeDocument/2006/relationships/slide" Target="slides/slide5.xml" /><Relationship Id="rId9" Type="http://schemas.openxmlformats.org/officeDocument/2006/relationships/slide" Target="slides/slide6.xml" /></Relationships>
</file>

<file path=ppt/drawings/_rels/vmlDrawing1.v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1.emf" /><Relationship Id="rId2" Type="http://schemas.openxmlformats.org/officeDocument/2006/relationships/image" Target="../media/image12.emf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lstStyle/>
          <a:p>
            <a:r>
              <a:rPr lang="zh-CN" altLang="en-US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由于地球自西向东自转，因此有了太阳的东升西落，时间上也有了东早西晚。</a:t>
            </a:r>
            <a:r>
              <a:rPr lang="zh-CN" altLang="en-US" b="1" u="sng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在同一纬度</a:t>
            </a:r>
            <a:r>
              <a:rPr lang="zh-CN" altLang="en-US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，相对位置偏东的地点总是比偏西的地点早看到日出，时刻较早，导致</a:t>
            </a:r>
            <a:r>
              <a:rPr lang="zh-CN" altLang="en-US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不同的经度出现不同的时刻。 </a:t>
            </a:r>
            <a:endParaRPr lang="zh-CN" altLang="en-US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/>
            </a:fld>
            <a:endParaRPr lang="zh-CN" altLang="en-US"/>
          </a:p>
        </p:txBody>
      </p:sp>
      <p:pic>
        <p:nvPicPr>
          <p:cNvPr id="7" name="图片 1073743875" descr="D:\qq文件\712321467\Image\C2C\Image2\{75232B38-A165-1FB7-499C-2E1C792CACB5}.png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5.jpeg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6.png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7.jpeg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8.jpeg" /><Relationship Id="rId3" Type="http://schemas.openxmlformats.org/officeDocument/2006/relationships/image" Target="../media/image9.jpeg" /></Relationships>
</file>

<file path=ppt/slides/_rels/slide1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10.jpeg" /></Relationships>
</file>

<file path=ppt/slides/_rels/slide1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oleObject" Target="../embeddings/oleObject1.bin" TargetMode="Internal" /><Relationship Id="rId3" Type="http://schemas.openxmlformats.org/officeDocument/2006/relationships/image" Target="../media/image11.emf" /><Relationship Id="rId4" Type="http://schemas.openxmlformats.org/officeDocument/2006/relationships/oleObject" Target="../embeddings/oleObject2.bin" TargetMode="Internal" /><Relationship Id="rId5" Type="http://schemas.openxmlformats.org/officeDocument/2006/relationships/image" Target="../media/image12.emf" /><Relationship Id="rId6" Type="http://schemas.openxmlformats.org/officeDocument/2006/relationships/image" Target="../media/image13.png" /><Relationship Id="rId7" Type="http://schemas.openxmlformats.org/officeDocument/2006/relationships/vmlDrawing" Target="../drawings/vmlDrawing1.vml" /></Relationships>
</file>

<file path=ppt/slides/_rels/slide1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4.png" /></Relationships>
</file>

<file path=ppt/slides/_rels/slide1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14.png" /><Relationship Id="rId3" Type="http://schemas.openxmlformats.org/officeDocument/2006/relationships/image" Target="../media/image15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2.gif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../media/image3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NULL" TargetMode="External" /><Relationship Id="rId3" Type="http://schemas.openxmlformats.org/officeDocument/2006/relationships/image" Target="../media/image4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NULL" TargetMode="External" /><Relationship Id="rId3" Type="http://schemas.openxmlformats.org/officeDocument/2006/relationships/image" Target="../media/image4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image" Target="NULL" TargetMode="External" /><Relationship Id="rId3" Type="http://schemas.openxmlformats.org/officeDocument/2006/relationships/image" Target="../media/image4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6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矩形 5126"/>
          <p:cNvSpPr>
            <a:spLocks noTextEdit="1"/>
          </p:cNvSpPr>
          <p:nvPr/>
        </p:nvSpPr>
        <p:spPr>
          <a:xfrm>
            <a:off x="2136140" y="3501390"/>
            <a:ext cx="7671435" cy="114046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595" b="1">
                <a:solidFill>
                  <a:srgbClr val="FF0000"/>
                </a:solidFill>
                <a:sym typeface="+mn-ea"/>
              </a:rPr>
              <a:t>第</a:t>
            </a:r>
            <a:r>
              <a:rPr lang="en-US" altLang="zh-CN" sz="3595" b="1">
                <a:solidFill>
                  <a:srgbClr val="FF0000"/>
                </a:solidFill>
                <a:sym typeface="+mn-ea"/>
              </a:rPr>
              <a:t>4</a:t>
            </a:r>
            <a:r>
              <a:rPr lang="zh-CN" altLang="en-US" sz="3595" b="1">
                <a:solidFill>
                  <a:srgbClr val="FF0000"/>
                </a:solidFill>
                <a:sym typeface="+mn-ea"/>
              </a:rPr>
              <a:t>课时</a:t>
            </a:r>
            <a:r>
              <a:rPr lang="en-US" altLang="zh-CN" sz="3595" b="1">
                <a:solidFill>
                  <a:srgbClr val="FF0000"/>
                </a:solidFill>
                <a:sym typeface="+mn-ea"/>
              </a:rPr>
              <a:t>  </a:t>
            </a:r>
            <a:r>
              <a:rPr lang="zh-CN" altLang="en-US" sz="3595" b="1">
                <a:solidFill>
                  <a:srgbClr val="FF0000"/>
                </a:solidFill>
                <a:sym typeface="+mn-ea"/>
              </a:rPr>
              <a:t>地方时与晨昏线</a:t>
            </a:r>
            <a:endParaRPr lang="zh-CN" altLang="en-US" sz="3595" b="1">
              <a:solidFill>
                <a:srgbClr val="FF0000"/>
              </a:solidFill>
              <a:sym typeface="+mn-ea"/>
            </a:endParaRPr>
          </a:p>
        </p:txBody>
      </p:sp>
      <p:sp>
        <p:nvSpPr>
          <p:cNvPr id="6146" name="文本框 5"/>
          <p:cNvSpPr txBox="1"/>
          <p:nvPr/>
        </p:nvSpPr>
        <p:spPr>
          <a:xfrm>
            <a:off x="217111" y="188791"/>
            <a:ext cx="11757133" cy="58356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eaLnBrk="0" hangingPunct="0"/>
            <a:r>
              <a:rPr altLang="zh-CN" sz="3195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</a:t>
            </a:r>
            <a:r>
              <a:rPr lang="en-US" sz="3195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3195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届</a:t>
            </a:r>
            <a:r>
              <a:rPr altLang="zh-CN" sz="3195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名校高三地理一轮复习课件</a:t>
            </a:r>
            <a:r>
              <a:rPr lang="zh-CN" sz="3195" b="1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通用版</a:t>
            </a:r>
            <a:endParaRPr lang="zh-CN" sz="3195" b="1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07895" y="1922145"/>
            <a:ext cx="74161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第一部分：地球与地图（共</a:t>
            </a:r>
            <a:r>
              <a:rPr lang="en-US" altLang="zh-CN" sz="3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11</a:t>
            </a:r>
            <a:r>
              <a:rPr lang="zh-CN" altLang="en-US" sz="320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课时）</a:t>
            </a:r>
            <a:endParaRPr lang="zh-CN" altLang="en-US" sz="320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spd="slow" p14:dur="1600"/>
    </mc:Choice>
    <mc:Fallback>
      <p:transition spd="slow"/>
    </mc:Fallback>
  </mc:AlternateContent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3" name="组合 42"/>
          <p:cNvGrpSpPr/>
          <p:nvPr/>
        </p:nvGrpSpPr>
        <p:grpSpPr>
          <a:xfrm>
            <a:off x="692728" y="460691"/>
            <a:ext cx="5722436" cy="5722436"/>
            <a:chOff x="1701793" y="-1065116"/>
            <a:chExt cx="8774050" cy="8774050"/>
          </a:xfrm>
        </p:grpSpPr>
        <p:sp>
          <p:nvSpPr>
            <p:cNvPr id="30" name="椭圆 29"/>
            <p:cNvSpPr/>
            <p:nvPr/>
          </p:nvSpPr>
          <p:spPr>
            <a:xfrm flipV="1">
              <a:off x="1701793" y="-1065116"/>
              <a:ext cx="8774050" cy="8774050"/>
            </a:xfrm>
            <a:prstGeom prst="ellipse">
              <a:avLst/>
            </a:prstGeom>
            <a:solidFill>
              <a:schemeClr val="bg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任意多边形 41"/>
            <p:cNvSpPr/>
            <p:nvPr/>
          </p:nvSpPr>
          <p:spPr>
            <a:xfrm rot="1158767">
              <a:off x="3777861" y="542469"/>
              <a:ext cx="2382732" cy="4757512"/>
            </a:xfrm>
            <a:custGeom>
              <a:gdLst>
                <a:gd name="connsiteX0" fmla="*/ 2378756 w 2382732"/>
                <a:gd name="connsiteY0" fmla="*/ 0 h 4757512"/>
                <a:gd name="connsiteX1" fmla="*/ 2382732 w 2382732"/>
                <a:gd name="connsiteY1" fmla="*/ 201 h 4757512"/>
                <a:gd name="connsiteX2" fmla="*/ 2382732 w 2382732"/>
                <a:gd name="connsiteY2" fmla="*/ 4757311 h 4757512"/>
                <a:gd name="connsiteX3" fmla="*/ 2378756 w 2382732"/>
                <a:gd name="connsiteY3" fmla="*/ 4757512 h 4757512"/>
                <a:gd name="connsiteX4" fmla="*/ 0 w 2382732"/>
                <a:gd name="connsiteY4" fmla="*/ 2378756 h 4757512"/>
                <a:gd name="connsiteX5" fmla="*/ 2378756 w 2382732"/>
                <a:gd name="connsiteY5" fmla="*/ 0 h 475751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82732" h="4757512">
                  <a:moveTo>
                    <a:pt x="2378756" y="0"/>
                  </a:moveTo>
                  <a:lnTo>
                    <a:pt x="2382732" y="201"/>
                  </a:lnTo>
                  <a:lnTo>
                    <a:pt x="2382732" y="4757311"/>
                  </a:lnTo>
                  <a:lnTo>
                    <a:pt x="2378756" y="4757512"/>
                  </a:lnTo>
                  <a:cubicBezTo>
                    <a:pt x="1065005" y="4757512"/>
                    <a:pt x="0" y="3692507"/>
                    <a:pt x="0" y="2378756"/>
                  </a:cubicBezTo>
                  <a:cubicBezTo>
                    <a:pt x="0" y="1065005"/>
                    <a:pt x="1065005" y="0"/>
                    <a:pt x="2378756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" name="组合 2"/>
          <p:cNvGrpSpPr/>
          <p:nvPr/>
        </p:nvGrpSpPr>
        <p:grpSpPr>
          <a:xfrm>
            <a:off x="2005170" y="1758269"/>
            <a:ext cx="3097664" cy="3103240"/>
            <a:chOff x="4678188" y="1589596"/>
            <a:chExt cx="3554896" cy="2450911"/>
          </a:xfrm>
        </p:grpSpPr>
        <p:grpSp>
          <p:nvGrpSpPr>
            <p:cNvPr id="4" name="组合 3"/>
            <p:cNvGrpSpPr/>
            <p:nvPr/>
          </p:nvGrpSpPr>
          <p:grpSpPr>
            <a:xfrm>
              <a:off x="4678188" y="1589596"/>
              <a:ext cx="3554896" cy="2450911"/>
              <a:chOff x="5206821" y="1183500"/>
              <a:chExt cx="3554897" cy="3554896"/>
            </a:xfrm>
          </p:grpSpPr>
          <p:sp>
            <p:nvSpPr>
              <p:cNvPr id="9" name="椭圆​​ 22"/>
              <p:cNvSpPr/>
              <p:nvPr/>
            </p:nvSpPr>
            <p:spPr>
              <a:xfrm>
                <a:off x="5206821" y="1183500"/>
                <a:ext cx="3554897" cy="3554896"/>
              </a:xfrm>
              <a:prstGeom prst="ellipse">
                <a:avLst/>
              </a:prstGeom>
              <a:noFill/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prstClr val="white"/>
                  </a:solidFill>
                </a:endParaRPr>
              </a:p>
            </p:txBody>
          </p:sp>
          <p:cxnSp>
            <p:nvCxnSpPr>
              <p:cNvPr id="10" name="直接连接符​​ 23"/>
              <p:cNvCxnSpPr>
                <a:stCxn id="9" idx="2"/>
                <a:endCxn id="9" idx="6"/>
              </p:cNvCxnSpPr>
              <p:nvPr/>
            </p:nvCxnSpPr>
            <p:spPr>
              <a:xfrm>
                <a:off x="5206821" y="2960949"/>
                <a:ext cx="3554897" cy="0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​​ 24"/>
              <p:cNvCxnSpPr>
                <a:stCxn id="9" idx="0"/>
                <a:endCxn id="9" idx="4"/>
              </p:cNvCxnSpPr>
              <p:nvPr/>
            </p:nvCxnSpPr>
            <p:spPr>
              <a:xfrm flipH="1">
                <a:off x="6984270" y="1183500"/>
                <a:ext cx="0" cy="3554896"/>
              </a:xfrm>
              <a:prstGeom prst="line">
                <a:avLst/>
              </a:prstGeom>
              <a:ln w="190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" name="组合 11"/>
              <p:cNvGrpSpPr/>
              <p:nvPr/>
            </p:nvGrpSpPr>
            <p:grpSpPr>
              <a:xfrm>
                <a:off x="5815135" y="1190559"/>
                <a:ext cx="2340501" cy="3544899"/>
                <a:chOff x="5815135" y="1203811"/>
                <a:chExt cx="2340501" cy="3544899"/>
              </a:xfrm>
            </p:grpSpPr>
            <p:sp>
              <p:nvSpPr>
                <p:cNvPr id="16" name="弧形 15"/>
                <p:cNvSpPr/>
                <p:nvPr/>
              </p:nvSpPr>
              <p:spPr>
                <a:xfrm flipH="1">
                  <a:off x="5815135" y="1205512"/>
                  <a:ext cx="2340501" cy="3543198"/>
                </a:xfrm>
                <a:prstGeom prst="arc">
                  <a:avLst>
                    <a:gd name="adj1" fmla="val 16200000"/>
                    <a:gd name="adj2" fmla="val 5430969"/>
                  </a:avLst>
                </a:prstGeom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7" name="弧形 16"/>
                <p:cNvSpPr/>
                <p:nvPr/>
              </p:nvSpPr>
              <p:spPr>
                <a:xfrm flipH="1">
                  <a:off x="6416346" y="1203811"/>
                  <a:ext cx="1134485" cy="3543198"/>
                </a:xfrm>
                <a:prstGeom prst="arc">
                  <a:avLst>
                    <a:gd name="adj1" fmla="val 16200000"/>
                    <a:gd name="adj2" fmla="val 5430969"/>
                  </a:avLst>
                </a:prstGeom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  <p:grpSp>
            <p:nvGrpSpPr>
              <p:cNvPr id="13" name="组合 12"/>
              <p:cNvGrpSpPr/>
              <p:nvPr/>
            </p:nvGrpSpPr>
            <p:grpSpPr>
              <a:xfrm flipH="1">
                <a:off x="5822642" y="1190559"/>
                <a:ext cx="2340501" cy="3544899"/>
                <a:chOff x="5815132" y="1203811"/>
                <a:chExt cx="2340501" cy="3544899"/>
              </a:xfrm>
            </p:grpSpPr>
            <p:sp>
              <p:nvSpPr>
                <p:cNvPr id="14" name="弧形 13"/>
                <p:cNvSpPr/>
                <p:nvPr/>
              </p:nvSpPr>
              <p:spPr>
                <a:xfrm flipH="1">
                  <a:off x="5815132" y="1205512"/>
                  <a:ext cx="2340501" cy="3543198"/>
                </a:xfrm>
                <a:prstGeom prst="arc">
                  <a:avLst>
                    <a:gd name="adj1" fmla="val 16200000"/>
                    <a:gd name="adj2" fmla="val 5430969"/>
                  </a:avLst>
                </a:prstGeom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  <p:sp>
              <p:nvSpPr>
                <p:cNvPr id="15" name="弧形 14"/>
                <p:cNvSpPr/>
                <p:nvPr/>
              </p:nvSpPr>
              <p:spPr>
                <a:xfrm flipH="1">
                  <a:off x="6421647" y="1203811"/>
                  <a:ext cx="1134485" cy="3543198"/>
                </a:xfrm>
                <a:prstGeom prst="arc">
                  <a:avLst>
                    <a:gd name="adj1" fmla="val 16200000"/>
                    <a:gd name="adj2" fmla="val 5430969"/>
                  </a:avLst>
                </a:prstGeom>
                <a:ln w="19050">
                  <a:solidFill>
                    <a:schemeClr val="tx1">
                      <a:lumMod val="75000"/>
                      <a:lumOff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>
                    <a:solidFill>
                      <a:prstClr val="black"/>
                    </a:solidFill>
                  </a:endParaRPr>
                </a:p>
              </p:txBody>
            </p:sp>
          </p:grpSp>
        </p:grpSp>
        <p:cxnSp>
          <p:nvCxnSpPr>
            <p:cNvPr id="5" name="直接连接符​​ 37"/>
            <p:cNvCxnSpPr/>
            <p:nvPr/>
          </p:nvCxnSpPr>
          <p:spPr>
            <a:xfrm>
              <a:off x="5887715" y="1670546"/>
              <a:ext cx="1159876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​​ 38"/>
            <p:cNvCxnSpPr/>
            <p:nvPr/>
          </p:nvCxnSpPr>
          <p:spPr>
            <a:xfrm>
              <a:off x="5887714" y="3972170"/>
              <a:ext cx="1134485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​​ 63"/>
            <p:cNvCxnSpPr/>
            <p:nvPr/>
          </p:nvCxnSpPr>
          <p:spPr>
            <a:xfrm>
              <a:off x="4816485" y="2424437"/>
              <a:ext cx="3281645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​​ 66"/>
            <p:cNvCxnSpPr/>
            <p:nvPr/>
          </p:nvCxnSpPr>
          <p:spPr>
            <a:xfrm>
              <a:off x="4829737" y="3244272"/>
              <a:ext cx="3246079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弧形 17"/>
          <p:cNvSpPr/>
          <p:nvPr/>
        </p:nvSpPr>
        <p:spPr>
          <a:xfrm>
            <a:off x="3008691" y="1424000"/>
            <a:ext cx="1087454" cy="260910"/>
          </a:xfrm>
          <a:prstGeom prst="arc">
            <a:avLst>
              <a:gd name="adj1" fmla="val 19835218"/>
              <a:gd name="adj2" fmla="val 10915258"/>
            </a:avLst>
          </a:prstGeom>
          <a:ln w="12700">
            <a:gradFill flip="none" rotWithShape="1">
              <a:gsLst>
                <a:gs pos="20000">
                  <a:schemeClr val="bg1">
                    <a:lumMod val="50000"/>
                  </a:schemeClr>
                </a:gs>
                <a:gs pos="100000">
                  <a:schemeClr val="bg1"/>
                </a:gs>
              </a:gsLst>
              <a:lin ang="10800000" scaled="1"/>
            </a:gra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2037280" y="4952307"/>
            <a:ext cx="30655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>
                <a:solidFill>
                  <a:prstClr val="black">
                    <a:lumMod val="65000"/>
                    <a:lumOff val="35000"/>
                  </a:prstClr>
                </a:solidFill>
                <a:latin typeface="微软雅黑" panose="020b0503020204020204" charset="-122"/>
              </a:rPr>
              <a:t>晨昏线的周年运动</a:t>
            </a:r>
            <a:endParaRPr lang="zh-CN" altLang="en-US" sz="2800">
              <a:solidFill>
                <a:prstClr val="black">
                  <a:lumMod val="65000"/>
                  <a:lumOff val="35000"/>
                </a:prstClr>
              </a:solidFill>
              <a:latin typeface="微软雅黑" panose="020b0503020204020204" charset="-122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558155" y="567055"/>
            <a:ext cx="6430010" cy="57238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3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晨昏线自东向西移动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(15°/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，与地球自转方向相反；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>
              <a:lnSpc>
                <a:spcPct val="13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两分日与经线重合，其他斜交；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>
              <a:lnSpc>
                <a:spcPct val="13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时或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时经线垂直；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>
              <a:lnSpc>
                <a:spcPct val="13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晨昏线与赤道的交点为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6:00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或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点；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>
              <a:lnSpc>
                <a:spcPct val="13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晨昏线与极昼、极夜纬线的切点为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0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时或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12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时；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>
              <a:lnSpc>
                <a:spcPct val="130000"/>
              </a:lnSpc>
              <a:spcBef>
                <a:spcPts val="1800"/>
              </a:spcBef>
              <a:buFont typeface="+mj-lt"/>
              <a:buNone/>
            </a:pP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36870" name="文本框 36869"/>
          <p:cNvSpPr txBox="1"/>
          <p:nvPr/>
        </p:nvSpPr>
        <p:spPr>
          <a:xfrm>
            <a:off x="706755" y="147955"/>
            <a:ext cx="40201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32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晨昏线及其特点</a:t>
            </a:r>
            <a:endParaRPr lang="zh-CN" altLang="en-US" sz="32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autoRev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-2310000">
                                      <p:cBhvr>
                                        <p:cTn id="6" dur="5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19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3" name="组合 2"/>
          <p:cNvGrpSpPr/>
          <p:nvPr/>
        </p:nvGrpSpPr>
        <p:grpSpPr>
          <a:xfrm>
            <a:off x="2241065" y="453060"/>
            <a:ext cx="2160240" cy="2160240"/>
            <a:chOff x="6718608" y="3099475"/>
            <a:chExt cx="1952173" cy="1952173"/>
          </a:xfrm>
        </p:grpSpPr>
        <p:sp>
          <p:nvSpPr>
            <p:cNvPr id="4" name="椭圆 3"/>
            <p:cNvSpPr/>
            <p:nvPr/>
          </p:nvSpPr>
          <p:spPr>
            <a:xfrm>
              <a:off x="6718608" y="3099475"/>
              <a:ext cx="1952173" cy="195217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  <p:cxnSp>
          <p:nvCxnSpPr>
            <p:cNvPr id="5" name="直接连接符 4"/>
            <p:cNvCxnSpPr>
              <a:stCxn id="4" idx="2"/>
              <a:endCxn id="4" idx="6"/>
            </p:cNvCxnSpPr>
            <p:nvPr/>
          </p:nvCxnSpPr>
          <p:spPr>
            <a:xfrm>
              <a:off x="6718608" y="4075562"/>
              <a:ext cx="195217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直接连接符 5"/>
            <p:cNvCxnSpPr>
              <a:stCxn id="4" idx="0"/>
              <a:endCxn id="4" idx="4"/>
            </p:cNvCxnSpPr>
            <p:nvPr/>
          </p:nvCxnSpPr>
          <p:spPr>
            <a:xfrm flipH="1">
              <a:off x="7694695" y="3099475"/>
              <a:ext cx="0" cy="19521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直接连接符 6"/>
            <p:cNvCxnSpPr>
              <a:stCxn id="4" idx="1"/>
              <a:endCxn id="4" idx="5"/>
            </p:cNvCxnSpPr>
            <p:nvPr/>
          </p:nvCxnSpPr>
          <p:spPr>
            <a:xfrm>
              <a:off x="7004497" y="3385364"/>
              <a:ext cx="1380395" cy="13803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直接连接符 7"/>
            <p:cNvCxnSpPr>
              <a:stCxn id="4" idx="7"/>
              <a:endCxn id="4" idx="3"/>
            </p:cNvCxnSpPr>
            <p:nvPr/>
          </p:nvCxnSpPr>
          <p:spPr>
            <a:xfrm flipH="1">
              <a:off x="7004497" y="3385364"/>
              <a:ext cx="1380395" cy="13803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椭圆 8"/>
            <p:cNvSpPr/>
            <p:nvPr/>
          </p:nvSpPr>
          <p:spPr>
            <a:xfrm>
              <a:off x="6924018" y="3307354"/>
              <a:ext cx="1536414" cy="153641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0" name="椭圆 9"/>
            <p:cNvSpPr/>
            <p:nvPr/>
          </p:nvSpPr>
          <p:spPr>
            <a:xfrm>
              <a:off x="7356066" y="3739403"/>
              <a:ext cx="672318" cy="67231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11" name="饼形 125"/>
            <p:cNvSpPr/>
            <p:nvPr/>
          </p:nvSpPr>
          <p:spPr>
            <a:xfrm>
              <a:off x="6721952" y="3099475"/>
              <a:ext cx="976086" cy="1952155"/>
            </a:xfrm>
            <a:custGeom>
              <a:gdLst>
                <a:gd name="connsiteX0" fmla="*/ 970394 w 1952172"/>
                <a:gd name="connsiteY0" fmla="*/ 1952155 h 1952172"/>
                <a:gd name="connsiteX1" fmla="*/ 4 w 1952172"/>
                <a:gd name="connsiteY1" fmla="*/ 973240 h 1952172"/>
                <a:gd name="connsiteX2" fmla="*/ 976086 w 1952172"/>
                <a:gd name="connsiteY2" fmla="*/ 0 h 1952172"/>
                <a:gd name="connsiteX3" fmla="*/ 976086 w 1952172"/>
                <a:gd name="connsiteY3" fmla="*/ 976086 h 1952172"/>
                <a:gd name="connsiteX4" fmla="*/ 970394 w 1952172"/>
                <a:gd name="connsiteY4" fmla="*/ 1952155 h 1952172"/>
                <a:gd name="connsiteX0-1" fmla="*/ 970394 w 976086"/>
                <a:gd name="connsiteY0-2" fmla="*/ 1952155 h 1952155"/>
                <a:gd name="connsiteX1-3" fmla="*/ 4 w 976086"/>
                <a:gd name="connsiteY1-4" fmla="*/ 973240 h 1952155"/>
                <a:gd name="connsiteX2-5" fmla="*/ 976086 w 976086"/>
                <a:gd name="connsiteY2-6" fmla="*/ 0 h 1952155"/>
                <a:gd name="connsiteX3-7" fmla="*/ 756167 w 976086"/>
                <a:gd name="connsiteY3-8" fmla="*/ 976086 h 1952155"/>
                <a:gd name="connsiteX4-9" fmla="*/ 970394 w 976086"/>
                <a:gd name="connsiteY4-10" fmla="*/ 1952155 h 1952155"/>
                <a:gd name="connsiteX0-11" fmla="*/ 970394 w 976086"/>
                <a:gd name="connsiteY0-12" fmla="*/ 1952155 h 1952155"/>
                <a:gd name="connsiteX1-13" fmla="*/ 4 w 976086"/>
                <a:gd name="connsiteY1-14" fmla="*/ 973240 h 1952155"/>
                <a:gd name="connsiteX2-15" fmla="*/ 976086 w 976086"/>
                <a:gd name="connsiteY2-16" fmla="*/ 0 h 1952155"/>
                <a:gd name="connsiteX3-17" fmla="*/ 756167 w 976086"/>
                <a:gd name="connsiteY3-18" fmla="*/ 976086 h 1952155"/>
                <a:gd name="connsiteX4-19" fmla="*/ 970394 w 976086"/>
                <a:gd name="connsiteY4-20" fmla="*/ 1952155 h 1952155"/>
                <a:gd name="connsiteX0-21" fmla="*/ 970394 w 976086"/>
                <a:gd name="connsiteY0-22" fmla="*/ 1952155 h 1952155"/>
                <a:gd name="connsiteX1-23" fmla="*/ 4 w 976086"/>
                <a:gd name="connsiteY1-24" fmla="*/ 973240 h 1952155"/>
                <a:gd name="connsiteX2-25" fmla="*/ 976086 w 976086"/>
                <a:gd name="connsiteY2-26" fmla="*/ 0 h 1952155"/>
                <a:gd name="connsiteX3-27" fmla="*/ 756167 w 976086"/>
                <a:gd name="connsiteY3-28" fmla="*/ 976086 h 1952155"/>
                <a:gd name="connsiteX4-29" fmla="*/ 970394 w 976086"/>
                <a:gd name="connsiteY4-30" fmla="*/ 1952155 h 1952155"/>
                <a:gd name="connsiteX0-31" fmla="*/ 970394 w 976086"/>
                <a:gd name="connsiteY0-32" fmla="*/ 1952155 h 1952155"/>
                <a:gd name="connsiteX1-33" fmla="*/ 4 w 976086"/>
                <a:gd name="connsiteY1-34" fmla="*/ 973240 h 1952155"/>
                <a:gd name="connsiteX2-35" fmla="*/ 976086 w 976086"/>
                <a:gd name="connsiteY2-36" fmla="*/ 0 h 1952155"/>
                <a:gd name="connsiteX3-37" fmla="*/ 725449 w 976086"/>
                <a:gd name="connsiteY3-38" fmla="*/ 979158 h 1952155"/>
                <a:gd name="connsiteX4-39" fmla="*/ 970394 w 976086"/>
                <a:gd name="connsiteY4-40" fmla="*/ 1952155 h 1952155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976085" h="1952155">
                  <a:moveTo>
                    <a:pt x="970394" y="1952155"/>
                  </a:moveTo>
                  <a:cubicBezTo>
                    <a:pt x="432437" y="1949018"/>
                    <a:pt x="-1565" y="1511204"/>
                    <a:pt x="4" y="973240"/>
                  </a:cubicBezTo>
                  <a:cubicBezTo>
                    <a:pt x="1572" y="435276"/>
                    <a:pt x="438119" y="0"/>
                    <a:pt x="976086" y="0"/>
                  </a:cubicBezTo>
                  <a:cubicBezTo>
                    <a:pt x="802466" y="302213"/>
                    <a:pt x="725449" y="653796"/>
                    <a:pt x="725449" y="979158"/>
                  </a:cubicBezTo>
                  <a:cubicBezTo>
                    <a:pt x="723552" y="1304514"/>
                    <a:pt x="810245" y="1649948"/>
                    <a:pt x="970394" y="1952155"/>
                  </a:cubicBezTo>
                  <a:close/>
                </a:path>
              </a:pathLst>
            </a:custGeom>
            <a:solidFill>
              <a:schemeClr val="tx1">
                <a:lumMod val="50000"/>
                <a:lumOff val="50000"/>
                <a:alpha val="5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4877033" y="461072"/>
            <a:ext cx="2225744" cy="2144591"/>
            <a:chOff x="4666750" y="2292360"/>
            <a:chExt cx="3566334" cy="3568148"/>
          </a:xfrm>
        </p:grpSpPr>
        <p:sp>
          <p:nvSpPr>
            <p:cNvPr id="14" name="饼形 13"/>
            <p:cNvSpPr/>
            <p:nvPr/>
          </p:nvSpPr>
          <p:spPr>
            <a:xfrm rot="1184331">
              <a:off x="4666750" y="2307168"/>
              <a:ext cx="3547363" cy="3547363"/>
            </a:xfrm>
            <a:prstGeom prst="pie">
              <a:avLst>
                <a:gd name="adj1" fmla="val 5392905"/>
                <a:gd name="adj2" fmla="val 16200000"/>
              </a:avLst>
            </a:prstGeom>
            <a:solidFill>
              <a:schemeClr val="tx1">
                <a:lumMod val="50000"/>
                <a:lumOff val="50000"/>
                <a:alpha val="5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  <p:grpSp>
          <p:nvGrpSpPr>
            <p:cNvPr id="15" name="组合 14"/>
            <p:cNvGrpSpPr/>
            <p:nvPr/>
          </p:nvGrpSpPr>
          <p:grpSpPr>
            <a:xfrm>
              <a:off x="4678188" y="2292360"/>
              <a:ext cx="3554896" cy="3568148"/>
              <a:chOff x="4678188" y="2292360"/>
              <a:chExt cx="3554896" cy="3568148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4678188" y="2292360"/>
                <a:ext cx="3554896" cy="3568148"/>
                <a:chOff x="5206820" y="1170248"/>
                <a:chExt cx="3554896" cy="3568148"/>
              </a:xfrm>
            </p:grpSpPr>
            <p:sp>
              <p:nvSpPr>
                <p:cNvPr id="23" name="椭圆​​ 22"/>
                <p:cNvSpPr/>
                <p:nvPr/>
              </p:nvSpPr>
              <p:spPr>
                <a:xfrm>
                  <a:off x="5206820" y="1183500"/>
                  <a:ext cx="3554896" cy="3554896"/>
                </a:xfrm>
                <a:prstGeom prst="ellipse">
                  <a:avLst/>
                </a:prstGeom>
                <a:noFill/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914400" rtl="0" eaLnBrk="1" fontAlgn="auto" latinLnBrk="0" hangingPunct="1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zh-CN" altLang="en-US" sz="18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Verdana" panose="020b0604030504040204"/>
                    <a:ea typeface="微软雅黑" panose="020b0503020204020204" charset="-122"/>
                    <a:cs typeface="+mn-cs"/>
                  </a:endParaRPr>
                </a:p>
              </p:txBody>
            </p:sp>
            <p:cxnSp>
              <p:nvCxnSpPr>
                <p:cNvPr id="24" name="直接连接符​​ 23"/>
                <p:cNvCxnSpPr>
                  <a:stCxn id="23" idx="2"/>
                  <a:endCxn id="23" idx="6"/>
                </p:cNvCxnSpPr>
                <p:nvPr/>
              </p:nvCxnSpPr>
              <p:spPr>
                <a:xfrm>
                  <a:off x="5206820" y="2960948"/>
                  <a:ext cx="3554896" cy="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5" name="直接连接符​​ 24"/>
                <p:cNvCxnSpPr>
                  <a:stCxn id="23" idx="0"/>
                  <a:endCxn id="23" idx="4"/>
                </p:cNvCxnSpPr>
                <p:nvPr/>
              </p:nvCxnSpPr>
              <p:spPr>
                <a:xfrm flipH="1">
                  <a:off x="6984268" y="1183500"/>
                  <a:ext cx="0" cy="35548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6" name="组合 25"/>
                <p:cNvGrpSpPr/>
                <p:nvPr/>
              </p:nvGrpSpPr>
              <p:grpSpPr>
                <a:xfrm>
                  <a:off x="5815135" y="1170248"/>
                  <a:ext cx="2340500" cy="3558006"/>
                  <a:chOff x="5815135" y="1183500"/>
                  <a:chExt cx="2340500" cy="3558006"/>
                </a:xfrm>
              </p:grpSpPr>
              <p:sp>
                <p:nvSpPr>
                  <p:cNvPr id="30" name="弧形 29"/>
                  <p:cNvSpPr/>
                  <p:nvPr/>
                </p:nvSpPr>
                <p:spPr>
                  <a:xfrm flipH="1">
                    <a:off x="5815135" y="1183500"/>
                    <a:ext cx="2340500" cy="3543199"/>
                  </a:xfrm>
                  <a:prstGeom prst="arc">
                    <a:avLst>
                      <a:gd name="adj1" fmla="val 16200000"/>
                      <a:gd name="adj2" fmla="val 5430969"/>
                    </a:avLst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/>
                      <a:ea typeface="微软雅黑" panose="020b0503020204020204" charset="-122"/>
                      <a:cs typeface="+mn-cs"/>
                    </a:endParaRPr>
                  </a:p>
                </p:txBody>
              </p:sp>
              <p:sp>
                <p:nvSpPr>
                  <p:cNvPr id="31" name="弧形 30"/>
                  <p:cNvSpPr/>
                  <p:nvPr/>
                </p:nvSpPr>
                <p:spPr>
                  <a:xfrm flipH="1">
                    <a:off x="6416347" y="1198307"/>
                    <a:ext cx="1134485" cy="3543199"/>
                  </a:xfrm>
                  <a:prstGeom prst="arc">
                    <a:avLst>
                      <a:gd name="adj1" fmla="val 16200000"/>
                      <a:gd name="adj2" fmla="val 5430969"/>
                    </a:avLst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/>
                      <a:ea typeface="微软雅黑" panose="020b0503020204020204" charset="-122"/>
                      <a:cs typeface="+mn-cs"/>
                    </a:endParaRPr>
                  </a:p>
                </p:txBody>
              </p:sp>
            </p:grpSp>
            <p:grpSp>
              <p:nvGrpSpPr>
                <p:cNvPr id="27" name="组合 26"/>
                <p:cNvGrpSpPr/>
                <p:nvPr/>
              </p:nvGrpSpPr>
              <p:grpSpPr>
                <a:xfrm flipH="1">
                  <a:off x="5822640" y="1170248"/>
                  <a:ext cx="2340500" cy="3558006"/>
                  <a:chOff x="5815135" y="1183500"/>
                  <a:chExt cx="2340500" cy="3558006"/>
                </a:xfrm>
              </p:grpSpPr>
              <p:sp>
                <p:nvSpPr>
                  <p:cNvPr id="28" name="弧形 27"/>
                  <p:cNvSpPr/>
                  <p:nvPr/>
                </p:nvSpPr>
                <p:spPr>
                  <a:xfrm flipH="1">
                    <a:off x="5815135" y="1183500"/>
                    <a:ext cx="2340500" cy="3543199"/>
                  </a:xfrm>
                  <a:prstGeom prst="arc">
                    <a:avLst>
                      <a:gd name="adj1" fmla="val 16200000"/>
                      <a:gd name="adj2" fmla="val 5430969"/>
                    </a:avLst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/>
                      <a:ea typeface="微软雅黑" panose="020b0503020204020204" charset="-122"/>
                      <a:cs typeface="+mn-cs"/>
                    </a:endParaRPr>
                  </a:p>
                </p:txBody>
              </p:sp>
              <p:sp>
                <p:nvSpPr>
                  <p:cNvPr id="29" name="弧形 28"/>
                  <p:cNvSpPr/>
                  <p:nvPr/>
                </p:nvSpPr>
                <p:spPr>
                  <a:xfrm flipH="1">
                    <a:off x="6416347" y="1198307"/>
                    <a:ext cx="1134485" cy="3543199"/>
                  </a:xfrm>
                  <a:prstGeom prst="arc">
                    <a:avLst>
                      <a:gd name="adj1" fmla="val 16200000"/>
                      <a:gd name="adj2" fmla="val 5430969"/>
                    </a:avLst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marL="0" marR="0" lvl="0" indent="0" algn="ctr" defTabSz="914400" rtl="0" eaLnBrk="1" fontAlgn="auto" latinLnBrk="0" hangingPunct="1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defRPr/>
                    </a:pPr>
                    <a:endParaRPr kumimoji="0" lang="zh-CN" altLang="en-US" sz="1800" b="0" i="0" u="none" strike="noStrike" kern="1200" cap="none" spc="0" normalizeH="0" baseline="0" noProof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Verdana" panose="020b0604030504040204"/>
                      <a:ea typeface="微软雅黑" panose="020b0503020204020204" charset="-122"/>
                      <a:cs typeface="+mn-cs"/>
                    </a:endParaRPr>
                  </a:p>
                </p:txBody>
              </p:sp>
            </p:grpSp>
          </p:grpSp>
          <p:cxnSp>
            <p:nvCxnSpPr>
              <p:cNvPr id="17" name="直接连接符​​ 10"/>
              <p:cNvCxnSpPr/>
              <p:nvPr/>
            </p:nvCxnSpPr>
            <p:spPr>
              <a:xfrm>
                <a:off x="4861218" y="3330086"/>
                <a:ext cx="32013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直接连接符​​ 11"/>
              <p:cNvCxnSpPr/>
              <p:nvPr/>
            </p:nvCxnSpPr>
            <p:spPr>
              <a:xfrm>
                <a:off x="4854456" y="4842254"/>
                <a:ext cx="32013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接连接符​​ 37"/>
              <p:cNvCxnSpPr/>
              <p:nvPr/>
            </p:nvCxnSpPr>
            <p:spPr>
              <a:xfrm>
                <a:off x="5887715" y="2406516"/>
                <a:ext cx="1159877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接连接符​​ 38"/>
              <p:cNvCxnSpPr/>
              <p:nvPr/>
            </p:nvCxnSpPr>
            <p:spPr>
              <a:xfrm>
                <a:off x="5843629" y="5753067"/>
                <a:ext cx="1203963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接连接符​​ 63"/>
              <p:cNvCxnSpPr/>
              <p:nvPr/>
            </p:nvCxnSpPr>
            <p:spPr>
              <a:xfrm>
                <a:off x="4816485" y="3516497"/>
                <a:ext cx="328164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接连接符​​ 66"/>
              <p:cNvCxnSpPr/>
              <p:nvPr/>
            </p:nvCxnSpPr>
            <p:spPr>
              <a:xfrm>
                <a:off x="4829737" y="4668624"/>
                <a:ext cx="3246079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2" name="椭圆 31"/>
          <p:cNvSpPr/>
          <p:nvPr/>
        </p:nvSpPr>
        <p:spPr>
          <a:xfrm>
            <a:off x="3273712" y="392201"/>
            <a:ext cx="100513" cy="10051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3279752" y="2549474"/>
            <a:ext cx="90287" cy="902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4040004" y="2242178"/>
            <a:ext cx="89907" cy="8990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4354647" y="1471842"/>
            <a:ext cx="93339" cy="9333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37" name="椭圆 36"/>
          <p:cNvSpPr/>
          <p:nvPr/>
        </p:nvSpPr>
        <p:spPr>
          <a:xfrm>
            <a:off x="3273723" y="1843209"/>
            <a:ext cx="90287" cy="90287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38" name="椭圆 37"/>
          <p:cNvSpPr/>
          <p:nvPr/>
        </p:nvSpPr>
        <p:spPr>
          <a:xfrm>
            <a:off x="3013562" y="1217177"/>
            <a:ext cx="91440" cy="914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39" name="椭圆 38"/>
          <p:cNvSpPr/>
          <p:nvPr/>
        </p:nvSpPr>
        <p:spPr>
          <a:xfrm>
            <a:off x="5952819" y="1488439"/>
            <a:ext cx="82704" cy="8270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40" name="椭圆 39"/>
          <p:cNvSpPr/>
          <p:nvPr/>
        </p:nvSpPr>
        <p:spPr>
          <a:xfrm>
            <a:off x="6305287" y="487911"/>
            <a:ext cx="83583" cy="8358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41" name="椭圆 40"/>
          <p:cNvSpPr/>
          <p:nvPr/>
        </p:nvSpPr>
        <p:spPr>
          <a:xfrm>
            <a:off x="6951940" y="1949234"/>
            <a:ext cx="88832" cy="8883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867992" y="2734690"/>
            <a:ext cx="7136924" cy="1460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>
              <a:lnSpc>
                <a:spcPct val="110000"/>
              </a:lnSpc>
              <a:spcBef>
                <a:spcPts val="600"/>
              </a:spcBef>
              <a:defRPr sz="24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晨线与赤道相交处，地方时为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_________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？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5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昏线与赤道相交处，地方时为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__________?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7750860" y="450783"/>
            <a:ext cx="2160240" cy="2160240"/>
            <a:chOff x="6718608" y="3099475"/>
            <a:chExt cx="1952173" cy="1952173"/>
          </a:xfrm>
        </p:grpSpPr>
        <p:sp>
          <p:nvSpPr>
            <p:cNvPr id="44" name="椭圆 43"/>
            <p:cNvSpPr/>
            <p:nvPr/>
          </p:nvSpPr>
          <p:spPr>
            <a:xfrm>
              <a:off x="6718608" y="3099475"/>
              <a:ext cx="1952173" cy="195217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  <p:cxnSp>
          <p:nvCxnSpPr>
            <p:cNvPr id="45" name="直接连接符 44"/>
            <p:cNvCxnSpPr>
              <a:stCxn id="44" idx="2"/>
              <a:endCxn id="44" idx="6"/>
            </p:cNvCxnSpPr>
            <p:nvPr/>
          </p:nvCxnSpPr>
          <p:spPr>
            <a:xfrm>
              <a:off x="6718608" y="4075562"/>
              <a:ext cx="1952173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直接连接符 45"/>
            <p:cNvCxnSpPr>
              <a:stCxn id="44" idx="0"/>
              <a:endCxn id="44" idx="4"/>
            </p:cNvCxnSpPr>
            <p:nvPr/>
          </p:nvCxnSpPr>
          <p:spPr>
            <a:xfrm flipH="1">
              <a:off x="7694695" y="3099475"/>
              <a:ext cx="0" cy="19521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直接连接符 46"/>
            <p:cNvCxnSpPr>
              <a:stCxn id="44" idx="1"/>
              <a:endCxn id="44" idx="5"/>
            </p:cNvCxnSpPr>
            <p:nvPr/>
          </p:nvCxnSpPr>
          <p:spPr>
            <a:xfrm>
              <a:off x="7004497" y="3385364"/>
              <a:ext cx="1380395" cy="13803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接连接符 47"/>
            <p:cNvCxnSpPr>
              <a:stCxn id="44" idx="7"/>
              <a:endCxn id="44" idx="3"/>
            </p:cNvCxnSpPr>
            <p:nvPr/>
          </p:nvCxnSpPr>
          <p:spPr>
            <a:xfrm flipH="1">
              <a:off x="7004497" y="3385364"/>
              <a:ext cx="1380395" cy="138039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椭圆 48"/>
            <p:cNvSpPr/>
            <p:nvPr/>
          </p:nvSpPr>
          <p:spPr>
            <a:xfrm>
              <a:off x="6924018" y="3307354"/>
              <a:ext cx="1536414" cy="1536414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50" name="椭圆 49"/>
            <p:cNvSpPr/>
            <p:nvPr/>
          </p:nvSpPr>
          <p:spPr>
            <a:xfrm>
              <a:off x="7356066" y="3739403"/>
              <a:ext cx="672318" cy="672318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  <p:sp>
          <p:nvSpPr>
            <p:cNvPr id="51" name="饼形 125"/>
            <p:cNvSpPr/>
            <p:nvPr/>
          </p:nvSpPr>
          <p:spPr>
            <a:xfrm>
              <a:off x="6721953" y="3099475"/>
              <a:ext cx="1311201" cy="1952155"/>
            </a:xfrm>
            <a:custGeom>
              <a:gdLst>
                <a:gd name="connsiteX0" fmla="*/ 970394 w 1952172"/>
                <a:gd name="connsiteY0" fmla="*/ 1952155 h 1952172"/>
                <a:gd name="connsiteX1" fmla="*/ 4 w 1952172"/>
                <a:gd name="connsiteY1" fmla="*/ 973240 h 1952172"/>
                <a:gd name="connsiteX2" fmla="*/ 976086 w 1952172"/>
                <a:gd name="connsiteY2" fmla="*/ 0 h 1952172"/>
                <a:gd name="connsiteX3" fmla="*/ 976086 w 1952172"/>
                <a:gd name="connsiteY3" fmla="*/ 976086 h 1952172"/>
                <a:gd name="connsiteX4" fmla="*/ 970394 w 1952172"/>
                <a:gd name="connsiteY4" fmla="*/ 1952155 h 1952172"/>
                <a:gd name="connsiteX0-1" fmla="*/ 970394 w 976086"/>
                <a:gd name="connsiteY0-2" fmla="*/ 1952155 h 1952155"/>
                <a:gd name="connsiteX1-3" fmla="*/ 4 w 976086"/>
                <a:gd name="connsiteY1-4" fmla="*/ 973240 h 1952155"/>
                <a:gd name="connsiteX2-5" fmla="*/ 976086 w 976086"/>
                <a:gd name="connsiteY2-6" fmla="*/ 0 h 1952155"/>
                <a:gd name="connsiteX3-7" fmla="*/ 756167 w 976086"/>
                <a:gd name="connsiteY3-8" fmla="*/ 976086 h 1952155"/>
                <a:gd name="connsiteX4-9" fmla="*/ 970394 w 976086"/>
                <a:gd name="connsiteY4-10" fmla="*/ 1952155 h 1952155"/>
                <a:gd name="connsiteX0-11" fmla="*/ 970394 w 976086"/>
                <a:gd name="connsiteY0-12" fmla="*/ 1952155 h 1952155"/>
                <a:gd name="connsiteX1-13" fmla="*/ 4 w 976086"/>
                <a:gd name="connsiteY1-14" fmla="*/ 973240 h 1952155"/>
                <a:gd name="connsiteX2-15" fmla="*/ 976086 w 976086"/>
                <a:gd name="connsiteY2-16" fmla="*/ 0 h 1952155"/>
                <a:gd name="connsiteX3-17" fmla="*/ 756167 w 976086"/>
                <a:gd name="connsiteY3-18" fmla="*/ 976086 h 1952155"/>
                <a:gd name="connsiteX4-19" fmla="*/ 970394 w 976086"/>
                <a:gd name="connsiteY4-20" fmla="*/ 1952155 h 1952155"/>
                <a:gd name="connsiteX0-21" fmla="*/ 970394 w 976086"/>
                <a:gd name="connsiteY0-22" fmla="*/ 1952155 h 1952155"/>
                <a:gd name="connsiteX1-23" fmla="*/ 4 w 976086"/>
                <a:gd name="connsiteY1-24" fmla="*/ 973240 h 1952155"/>
                <a:gd name="connsiteX2-25" fmla="*/ 976086 w 976086"/>
                <a:gd name="connsiteY2-26" fmla="*/ 0 h 1952155"/>
                <a:gd name="connsiteX3-27" fmla="*/ 756167 w 976086"/>
                <a:gd name="connsiteY3-28" fmla="*/ 976086 h 1952155"/>
                <a:gd name="connsiteX4-29" fmla="*/ 970394 w 976086"/>
                <a:gd name="connsiteY4-30" fmla="*/ 1952155 h 1952155"/>
                <a:gd name="connsiteX0-31" fmla="*/ 970394 w 976086"/>
                <a:gd name="connsiteY0-32" fmla="*/ 1952155 h 1952155"/>
                <a:gd name="connsiteX1-33" fmla="*/ 4 w 976086"/>
                <a:gd name="connsiteY1-34" fmla="*/ 973240 h 1952155"/>
                <a:gd name="connsiteX2-35" fmla="*/ 976086 w 976086"/>
                <a:gd name="connsiteY2-36" fmla="*/ 0 h 1952155"/>
                <a:gd name="connsiteX3-37" fmla="*/ 725449 w 976086"/>
                <a:gd name="connsiteY3-38" fmla="*/ 979158 h 1952155"/>
                <a:gd name="connsiteX4-39" fmla="*/ 970394 w 976086"/>
                <a:gd name="connsiteY4-40" fmla="*/ 1952155 h 1952155"/>
                <a:gd name="connsiteX0-41" fmla="*/ 970394 w 1311202"/>
                <a:gd name="connsiteY0-42" fmla="*/ 1952155 h 1952155"/>
                <a:gd name="connsiteX1-43" fmla="*/ 4 w 1311202"/>
                <a:gd name="connsiteY1-44" fmla="*/ 973240 h 1952155"/>
                <a:gd name="connsiteX2-45" fmla="*/ 976086 w 1311202"/>
                <a:gd name="connsiteY2-46" fmla="*/ 0 h 1952155"/>
                <a:gd name="connsiteX3-47" fmla="*/ 1311202 w 1311202"/>
                <a:gd name="connsiteY3-48" fmla="*/ 989618 h 1952155"/>
                <a:gd name="connsiteX4-49" fmla="*/ 970394 w 1311202"/>
                <a:gd name="connsiteY4-50" fmla="*/ 1952155 h 1952155"/>
                <a:gd name="connsiteX0-51" fmla="*/ 970394 w 1311202"/>
                <a:gd name="connsiteY0-52" fmla="*/ 1952155 h 1952155"/>
                <a:gd name="connsiteX1-53" fmla="*/ 4 w 1311202"/>
                <a:gd name="connsiteY1-54" fmla="*/ 973240 h 1952155"/>
                <a:gd name="connsiteX2-55" fmla="*/ 976086 w 1311202"/>
                <a:gd name="connsiteY2-56" fmla="*/ 0 h 1952155"/>
                <a:gd name="connsiteX3-57" fmla="*/ 1311202 w 1311202"/>
                <a:gd name="connsiteY3-58" fmla="*/ 969341 h 1952155"/>
                <a:gd name="connsiteX4-59" fmla="*/ 970394 w 1311202"/>
                <a:gd name="connsiteY4-60" fmla="*/ 1952155 h 1952155"/>
                <a:gd name="connsiteX0-61" fmla="*/ 970394 w 1311202"/>
                <a:gd name="connsiteY0-62" fmla="*/ 1952155 h 1952155"/>
                <a:gd name="connsiteX1-63" fmla="*/ 4 w 1311202"/>
                <a:gd name="connsiteY1-64" fmla="*/ 973240 h 1952155"/>
                <a:gd name="connsiteX2-65" fmla="*/ 976086 w 1311202"/>
                <a:gd name="connsiteY2-66" fmla="*/ 0 h 1952155"/>
                <a:gd name="connsiteX3-67" fmla="*/ 1311202 w 1311202"/>
                <a:gd name="connsiteY3-68" fmla="*/ 969341 h 1952155"/>
                <a:gd name="connsiteX4-69" fmla="*/ 970394 w 1311202"/>
                <a:gd name="connsiteY4-70" fmla="*/ 1952155 h 1952155"/>
                <a:gd name="connsiteX0-71" fmla="*/ 970394 w 1311202"/>
                <a:gd name="connsiteY0-72" fmla="*/ 1952155 h 1952155"/>
                <a:gd name="connsiteX1-73" fmla="*/ 4 w 1311202"/>
                <a:gd name="connsiteY1-74" fmla="*/ 973240 h 1952155"/>
                <a:gd name="connsiteX2-75" fmla="*/ 976086 w 1311202"/>
                <a:gd name="connsiteY2-76" fmla="*/ 0 h 1952155"/>
                <a:gd name="connsiteX3-77" fmla="*/ 1311202 w 1311202"/>
                <a:gd name="connsiteY3-78" fmla="*/ 969341 h 1952155"/>
                <a:gd name="connsiteX4-79" fmla="*/ 970394 w 1311202"/>
                <a:gd name="connsiteY4-80" fmla="*/ 1952155 h 1952155"/>
              </a:gdLst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</a:cxnLst>
              <a:rect l="l" t="t" r="r" b="b"/>
              <a:pathLst>
                <a:path w="1311202" h="1952155">
                  <a:moveTo>
                    <a:pt x="970394" y="1952155"/>
                  </a:moveTo>
                  <a:cubicBezTo>
                    <a:pt x="432437" y="1949018"/>
                    <a:pt x="-1565" y="1511204"/>
                    <a:pt x="4" y="973240"/>
                  </a:cubicBezTo>
                  <a:cubicBezTo>
                    <a:pt x="1572" y="435276"/>
                    <a:pt x="438119" y="0"/>
                    <a:pt x="976086" y="0"/>
                  </a:cubicBezTo>
                  <a:cubicBezTo>
                    <a:pt x="1253651" y="266727"/>
                    <a:pt x="1311202" y="643979"/>
                    <a:pt x="1311202" y="969341"/>
                  </a:cubicBezTo>
                  <a:cubicBezTo>
                    <a:pt x="1309305" y="1294697"/>
                    <a:pt x="1195527" y="1710782"/>
                    <a:pt x="970394" y="1952155"/>
                  </a:cubicBezTo>
                  <a:close/>
                </a:path>
              </a:pathLst>
            </a:custGeom>
            <a:solidFill>
              <a:schemeClr val="bg1">
                <a:lumMod val="50000"/>
                <a:alpha val="5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endParaRPr>
            </a:p>
          </p:txBody>
        </p:sp>
      </p:grpSp>
      <p:sp>
        <p:nvSpPr>
          <p:cNvPr id="52" name="椭圆 51"/>
          <p:cNvSpPr/>
          <p:nvPr/>
        </p:nvSpPr>
        <p:spPr>
          <a:xfrm>
            <a:off x="7711740" y="1486193"/>
            <a:ext cx="85622" cy="8562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8798777" y="418601"/>
            <a:ext cx="64409" cy="64409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54" name="椭圆 53"/>
          <p:cNvSpPr/>
          <p:nvPr/>
        </p:nvSpPr>
        <p:spPr>
          <a:xfrm>
            <a:off x="8030341" y="732538"/>
            <a:ext cx="76605" cy="76605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55" name="椭圆 54"/>
          <p:cNvSpPr/>
          <p:nvPr/>
        </p:nvSpPr>
        <p:spPr>
          <a:xfrm>
            <a:off x="8795970" y="2578947"/>
            <a:ext cx="69002" cy="6900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56" name="椭圆 55"/>
          <p:cNvSpPr/>
          <p:nvPr/>
        </p:nvSpPr>
        <p:spPr>
          <a:xfrm>
            <a:off x="9561326" y="2261249"/>
            <a:ext cx="66830" cy="6683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57" name="椭圆 56"/>
          <p:cNvSpPr/>
          <p:nvPr/>
        </p:nvSpPr>
        <p:spPr>
          <a:xfrm>
            <a:off x="9875562" y="1495377"/>
            <a:ext cx="71054" cy="7105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58" name="椭圆 57"/>
          <p:cNvSpPr/>
          <p:nvPr/>
        </p:nvSpPr>
        <p:spPr>
          <a:xfrm>
            <a:off x="8796979" y="1872682"/>
            <a:ext cx="68004" cy="6800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59" name="椭圆 58"/>
          <p:cNvSpPr/>
          <p:nvPr/>
        </p:nvSpPr>
        <p:spPr>
          <a:xfrm>
            <a:off x="8531363" y="1232582"/>
            <a:ext cx="72008" cy="72008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0" name="椭圆 59"/>
          <p:cNvSpPr/>
          <p:nvPr/>
        </p:nvSpPr>
        <p:spPr>
          <a:xfrm>
            <a:off x="2998382" y="1476013"/>
            <a:ext cx="97741" cy="97741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1" name="椭圆 60"/>
          <p:cNvSpPr/>
          <p:nvPr/>
        </p:nvSpPr>
        <p:spPr>
          <a:xfrm>
            <a:off x="9164708" y="1493477"/>
            <a:ext cx="71054" cy="7105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2" name="弧形 61"/>
          <p:cNvSpPr/>
          <p:nvPr/>
        </p:nvSpPr>
        <p:spPr>
          <a:xfrm>
            <a:off x="2116266" y="334756"/>
            <a:ext cx="2400294" cy="2400294"/>
          </a:xfrm>
          <a:prstGeom prst="arc">
            <a:avLst>
              <a:gd name="adj1" fmla="val 17401621"/>
              <a:gd name="adj2" fmla="val 20564809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3" name="弧形 62"/>
          <p:cNvSpPr/>
          <p:nvPr/>
        </p:nvSpPr>
        <p:spPr>
          <a:xfrm>
            <a:off x="7628202" y="334682"/>
            <a:ext cx="2400294" cy="2400294"/>
          </a:xfrm>
          <a:prstGeom prst="arc">
            <a:avLst>
              <a:gd name="adj1" fmla="val 17401621"/>
              <a:gd name="adj2" fmla="val 20564809"/>
            </a:avLst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507169" y="716229"/>
            <a:ext cx="100513" cy="100513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2199045" y="1482454"/>
            <a:ext cx="91440" cy="91440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6" name="弧形 65"/>
          <p:cNvSpPr/>
          <p:nvPr/>
        </p:nvSpPr>
        <p:spPr>
          <a:xfrm>
            <a:off x="5651042" y="225526"/>
            <a:ext cx="684642" cy="184956"/>
          </a:xfrm>
          <a:prstGeom prst="arc">
            <a:avLst>
              <a:gd name="adj1" fmla="val 19427844"/>
              <a:gd name="adj2" fmla="val 9787481"/>
            </a:avLst>
          </a:prstGeom>
          <a:ln>
            <a:solidFill>
              <a:schemeClr val="tx1">
                <a:lumMod val="75000"/>
                <a:lumOff val="25000"/>
              </a:schemeClr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7102162" y="2735005"/>
            <a:ext cx="1154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6:00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6997961" y="3467661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18:00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2" name="TextBox 41"/>
          <p:cNvSpPr txBox="1"/>
          <p:nvPr/>
        </p:nvSpPr>
        <p:spPr>
          <a:xfrm>
            <a:off x="1845220" y="3544059"/>
            <a:ext cx="9659516" cy="31210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endParaRPr kumimoji="0" lang="zh-CN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昼弧的中点上，地方时为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__________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？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夜弧的中点上，地方时为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__________________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？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3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defRPr/>
            </a:pP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晨线与昏线的分界处，若是极昼则该点地方时为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_______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？</a:t>
            </a:r>
            <a:b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</a:b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若是极夜，则该点地方时为</a:t>
            </a:r>
            <a:r>
              <a: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________</a:t>
            </a:r>
            <a:r>
              <a: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n-cs"/>
              </a:rPr>
              <a:t>？</a:t>
            </a:r>
            <a:endParaRPr kumimoji="0" lang="en-US" altLang="zh-CN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</p:txBody>
      </p:sp>
      <p:sp>
        <p:nvSpPr>
          <p:cNvPr id="173" name="椭圆 172"/>
          <p:cNvSpPr/>
          <p:nvPr/>
        </p:nvSpPr>
        <p:spPr>
          <a:xfrm>
            <a:off x="8515315" y="3401530"/>
            <a:ext cx="69002" cy="69002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12" name="TextBox 64"/>
          <p:cNvSpPr txBox="1"/>
          <p:nvPr/>
        </p:nvSpPr>
        <p:spPr>
          <a:xfrm>
            <a:off x="6266509" y="4150942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12:00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33" name="TextBox 65"/>
          <p:cNvSpPr txBox="1"/>
          <p:nvPr/>
        </p:nvSpPr>
        <p:spPr>
          <a:xfrm>
            <a:off x="6289239" y="4802824"/>
            <a:ext cx="27959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0:00</a:t>
            </a:r>
            <a:r>
              <a:rPr kumimoji="0" lang="zh-CN" altLang="en-US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或</a:t>
            </a: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24:00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69" name="TextBox 66"/>
          <p:cNvSpPr txBox="1"/>
          <p:nvPr/>
        </p:nvSpPr>
        <p:spPr>
          <a:xfrm>
            <a:off x="9747841" y="5460915"/>
            <a:ext cx="11544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0:00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  <p:sp>
        <p:nvSpPr>
          <p:cNvPr id="70" name="TextBox 67"/>
          <p:cNvSpPr txBox="1"/>
          <p:nvPr/>
        </p:nvSpPr>
        <p:spPr>
          <a:xfrm>
            <a:off x="6484897" y="6009867"/>
            <a:ext cx="14157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32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Verdana" panose="020b0604030504040204"/>
                <a:ea typeface="微软雅黑" panose="020b0503020204020204" charset="-122"/>
                <a:cs typeface="+mn-cs"/>
              </a:rPr>
              <a:t>12:00</a:t>
            </a:r>
            <a:endParaRPr kumimoji="0" lang="en-US" altLang="zh-CN" sz="32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Verdana" panose="020b0604030504040204"/>
              <a:ea typeface="微软雅黑" panose="020b0503020204020204" charset="-122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12" grpId="0"/>
      <p:bldP spid="33" grpId="0"/>
      <p:bldP spid="69" grpId="0"/>
      <p:bldP spid="7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24260" name="图片 224259" descr="pic_227787"/>
          <p:cNvPicPr>
            <a:picLocks noChangeAspect="1"/>
          </p:cNvPicPr>
          <p:nvPr/>
        </p:nvPicPr>
        <p:blipFill>
          <a:blip r:embed="rId2"/>
          <a:srcRect b="16151"/>
          <a:stretch>
            <a:fillRect/>
          </a:stretch>
        </p:blipFill>
        <p:spPr>
          <a:xfrm>
            <a:off x="984885" y="1377315"/>
            <a:ext cx="10506710" cy="51854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4261" name="矩形 224260"/>
          <p:cNvSpPr/>
          <p:nvPr/>
        </p:nvSpPr>
        <p:spPr>
          <a:xfrm>
            <a:off x="348615" y="208915"/>
            <a:ext cx="11779250" cy="116840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indent="304800">
              <a:spcBef>
                <a:spcPct val="50000"/>
              </a:spcBef>
            </a:pP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）当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AB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为晨线时，此日是</a:t>
            </a:r>
            <a:r>
              <a:rPr lang="zh-CN" altLang="en-US" sz="2800" b="1" u="sng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         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前后。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indent="304800">
              <a:spcBef>
                <a:spcPct val="50000"/>
              </a:spcBef>
            </a:pP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）当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DF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为昏线时，此日太阳直射点的纬度位置是</a:t>
            </a:r>
            <a:r>
              <a:rPr lang="zh-CN" altLang="en-US" sz="2800" b="1" u="sng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</a:t>
            </a:r>
            <a:r>
              <a:rPr lang="en-US" altLang="zh-CN" sz="2800" b="1" u="sng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</a:t>
            </a:r>
            <a:r>
              <a:rPr lang="zh-CN" altLang="en-US" sz="2800" b="1" u="sng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  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24263" name="矩形 224262"/>
          <p:cNvSpPr/>
          <p:nvPr/>
        </p:nvSpPr>
        <p:spPr>
          <a:xfrm>
            <a:off x="5401310" y="98902"/>
            <a:ext cx="1893570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12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月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22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日 </a:t>
            </a:r>
            <a:endParaRPr lang="zh-CN" altLang="en-US" sz="28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24264" name="矩形 224263"/>
          <p:cNvSpPr/>
          <p:nvPr/>
        </p:nvSpPr>
        <p:spPr>
          <a:xfrm>
            <a:off x="8994458" y="757555"/>
            <a:ext cx="204279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23°26′N</a:t>
            </a:r>
            <a:endParaRPr lang="en-US" altLang="zh-CN" sz="28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63" grpId="0"/>
      <p:bldP spid="2242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27330" name="矩形 227329"/>
          <p:cNvSpPr/>
          <p:nvPr/>
        </p:nvSpPr>
        <p:spPr>
          <a:xfrm>
            <a:off x="266065" y="1051560"/>
            <a:ext cx="5973445" cy="4030980"/>
          </a:xfrm>
          <a:prstGeom prst="rect">
            <a:avLst/>
          </a:prstGeom>
          <a:noFill/>
          <a:ln w="9525">
            <a:noFill/>
          </a:ln>
        </p:spPr>
        <p:txBody>
          <a:bodyPr wrap="square" anchor="ctr">
            <a:spAutoFit/>
          </a:bodyPr>
          <a:lstStyle/>
          <a:p>
            <a:pPr algn="l">
              <a:spcBef>
                <a:spcPct val="50000"/>
              </a:spcBef>
            </a:pP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【例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4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】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此时太阳直射点的坐标为（　　）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spcBef>
                <a:spcPct val="50000"/>
              </a:spcBef>
            </a:pP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A.60°E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20°S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　   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spcBef>
                <a:spcPct val="50000"/>
              </a:spcBef>
            </a:pP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B.60°W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20°N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　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spcBef>
                <a:spcPct val="50000"/>
              </a:spcBef>
            </a:pP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C.90°E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0°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　         </a:t>
            </a:r>
            <a:endParaRPr lang="zh-CN" altLang="en-US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pPr algn="l">
              <a:spcBef>
                <a:spcPct val="50000"/>
              </a:spcBef>
            </a:pP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D.90°E</a:t>
            </a:r>
            <a:r>
              <a:rPr lang="zh-CN" altLang="en-US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</a:t>
            </a:r>
            <a:r>
              <a:rPr lang="en-US" altLang="zh-CN" sz="32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20°S</a:t>
            </a:r>
            <a:endParaRPr lang="en-US" altLang="zh-CN" sz="32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227331" name="图片 227330" descr="专题四"/>
          <p:cNvPicPr>
            <a:picLocks noChangeAspect="1"/>
          </p:cNvPicPr>
          <p:nvPr/>
        </p:nvPicPr>
        <p:blipFill>
          <a:blip r:embed="rId2">
            <a:lum bright="-6000" contrast="76000"/>
          </a:blip>
          <a:stretch>
            <a:fillRect/>
          </a:stretch>
        </p:blipFill>
        <p:spPr>
          <a:xfrm>
            <a:off x="6430010" y="1136015"/>
            <a:ext cx="5377180" cy="5121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7332" name="文本框 227331"/>
          <p:cNvSpPr txBox="1"/>
          <p:nvPr/>
        </p:nvSpPr>
        <p:spPr>
          <a:xfrm>
            <a:off x="1285240" y="1551940"/>
            <a:ext cx="518160" cy="82994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4800" b="1">
                <a:solidFill>
                  <a:srgbClr val="F40C06"/>
                </a:solidFill>
                <a:latin typeface="华文中宋" panose="02010600040101010101" charset="-122"/>
                <a:ea typeface="华文中宋" panose="02010600040101010101" charset="-122"/>
              </a:rPr>
              <a:t>A</a:t>
            </a:r>
            <a:endParaRPr lang="en-US" altLang="zh-CN" sz="4800" b="1">
              <a:solidFill>
                <a:srgbClr val="F40C06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27333" name="文本框 227332"/>
          <p:cNvSpPr txBox="1"/>
          <p:nvPr/>
        </p:nvSpPr>
        <p:spPr>
          <a:xfrm>
            <a:off x="9625013" y="3068638"/>
            <a:ext cx="4318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sz="3200" b="1">
              <a:solidFill>
                <a:srgbClr val="FFFC60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27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8674" name="图片 28673" descr="2009110822324880"/>
          <p:cNvPicPr>
            <a:picLocks noChangeAspect="1"/>
          </p:cNvPicPr>
          <p:nvPr/>
        </p:nvPicPr>
        <p:blipFill>
          <a:blip r:embed="rId2"/>
          <a:srcRect b="21056"/>
          <a:stretch>
            <a:fillRect/>
          </a:stretch>
        </p:blipFill>
        <p:spPr>
          <a:xfrm>
            <a:off x="4943475" y="260350"/>
            <a:ext cx="2549525" cy="2565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8675" name="矩形 28674"/>
          <p:cNvSpPr/>
          <p:nvPr/>
        </p:nvSpPr>
        <p:spPr>
          <a:xfrm>
            <a:off x="1739900" y="3058002"/>
            <a:ext cx="8964613" cy="3410585"/>
          </a:xfrm>
          <a:prstGeom prst="rect">
            <a:avLst/>
          </a:prstGeom>
          <a:noFill/>
          <a:ln w="9525">
            <a:noFill/>
          </a:ln>
        </p:spPr>
        <p:txBody>
          <a:bodyPr lIns="158700" tIns="0" rIns="88872" bIns="-36501" anchor="ctr">
            <a:spAutoFit/>
          </a:bodyPr>
          <a:lstStyle/>
          <a:p>
            <a:pPr fontAlgn="ctr"/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上图代表晨昏线与某地方时经线的交点日移动示意图。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ctr"/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、若该点移动速度最快，则该地方时为</a:t>
            </a:r>
            <a:b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       B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       C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          D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</a:t>
            </a:r>
            <a:b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ctr"/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、若该点地方时为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24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时，则在下列日期中，该点移动速度最快的是</a:t>
            </a:r>
            <a:b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</a:b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              B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fontAlgn="ctr"/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               D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月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号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8676" name="文本框 28675"/>
          <p:cNvSpPr txBox="1"/>
          <p:nvPr/>
        </p:nvSpPr>
        <p:spPr>
          <a:xfrm>
            <a:off x="9625013" y="3644900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B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28677" name="文本框 28676"/>
          <p:cNvSpPr txBox="1"/>
          <p:nvPr/>
        </p:nvSpPr>
        <p:spPr>
          <a:xfrm>
            <a:off x="7464425" y="5373688"/>
            <a:ext cx="513080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D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6" grpId="0"/>
      <p:bldP spid="2867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9155" name="文本占位符 49154"/>
          <p:cNvSpPr>
            <a:spLocks noGrp="1"/>
          </p:cNvSpPr>
          <p:nvPr>
            <p:ph type="body" idx="1"/>
          </p:nvPr>
        </p:nvSpPr>
        <p:spPr>
          <a:xfrm>
            <a:off x="256540" y="99060"/>
            <a:ext cx="11640185" cy="8102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CN" altLang="en-US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一年中当北京时间为</a:t>
            </a:r>
            <a:r>
              <a:rPr lang="en-US" altLang="zh-CN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点时，晨线与北半球某纬线的交点运动轨迹如图</a:t>
            </a:r>
            <a:r>
              <a:rPr lang="en-US" altLang="zh-CN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所示，</a:t>
            </a:r>
            <a:r>
              <a:rPr lang="en-US" altLang="zh-CN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点经度为</a:t>
            </a:r>
            <a:r>
              <a:rPr lang="en-US" altLang="zh-CN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39°E</a:t>
            </a:r>
            <a:r>
              <a:rPr lang="zh-CN" altLang="en-US" sz="27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 </a:t>
            </a:r>
            <a:endParaRPr lang="zh-CN" altLang="en-US" sz="27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9157" name="图片 49156" descr="2013051311101510"/>
          <p:cNvPicPr>
            <a:picLocks noChangeAspect="1"/>
          </p:cNvPicPr>
          <p:nvPr/>
        </p:nvPicPr>
        <p:blipFill>
          <a:blip r:embed="rId2">
            <a:lum bright="-12000" contrast="42000"/>
          </a:blip>
          <a:stretch>
            <a:fillRect/>
          </a:stretch>
        </p:blipFill>
        <p:spPr>
          <a:xfrm>
            <a:off x="158115" y="909003"/>
            <a:ext cx="4967288" cy="14430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158" name="文本框 49157"/>
          <p:cNvSpPr txBox="1"/>
          <p:nvPr/>
        </p:nvSpPr>
        <p:spPr>
          <a:xfrm>
            <a:off x="5819775" y="565150"/>
            <a:ext cx="6243955" cy="62928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．该纬线最接近 （   ）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10°N          B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20°N         </a:t>
            </a:r>
            <a:endParaRPr lang="en-US" altLang="zh-CN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C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50°N          D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70°N</a:t>
            </a:r>
            <a:endParaRPr lang="en-US" altLang="zh-CN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．当交点位于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点时，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点的昼长为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A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  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10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48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    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       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22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48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3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．当交点由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B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点向轨迹中点运动时，夏至到秋分下列说法正确的是（   ）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A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．北京白昼逐渐变长                  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B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．新加坡的正午太阳高度逐渐变小  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C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．开普敦日出时刻越来越早             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  </a:t>
            </a:r>
            <a:r>
              <a:rPr lang="en-US" altLang="zh-CN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D</a:t>
            </a:r>
            <a:r>
              <a:rPr lang="zh-CN" altLang="en-US" sz="2800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．武汉日落方位由西南变为西北</a:t>
            </a:r>
            <a:endParaRPr lang="zh-CN" altLang="en-US" sz="2800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49160" name="图片 49159" descr="2013051311102963"/>
          <p:cNvPicPr>
            <a:picLocks noChangeAspect="1"/>
          </p:cNvPicPr>
          <p:nvPr/>
        </p:nvPicPr>
        <p:blipFill>
          <a:blip r:embed="rId3">
            <a:lum bright="-6000" contrast="18000"/>
          </a:blip>
          <a:stretch>
            <a:fillRect/>
          </a:stretch>
        </p:blipFill>
        <p:spPr>
          <a:xfrm>
            <a:off x="256540" y="3122930"/>
            <a:ext cx="4869180" cy="341820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9161" name="文本框 49160"/>
          <p:cNvSpPr txBox="1"/>
          <p:nvPr/>
        </p:nvSpPr>
        <p:spPr>
          <a:xfrm>
            <a:off x="10346055" y="1275080"/>
            <a:ext cx="1626235" cy="645160"/>
          </a:xfrm>
          <a:prstGeom prst="rect">
            <a:avLst/>
          </a:prstGeom>
          <a:noFill/>
          <a:ln w="50800">
            <a:noFill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BBC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58051" name="文本占位符 258050"/>
          <p:cNvSpPr>
            <a:spLocks noGrp="1"/>
          </p:cNvSpPr>
          <p:nvPr>
            <p:ph type="body" idx="1"/>
          </p:nvPr>
        </p:nvSpPr>
        <p:spPr>
          <a:xfrm>
            <a:off x="205740" y="1066165"/>
            <a:ext cx="5034915" cy="4959350"/>
          </a:xfrm>
        </p:spPr>
        <p:txBody>
          <a:bodyPr/>
          <a:lstStyle/>
          <a:p>
            <a:pPr>
              <a:buNone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图中阴影部分为夜半球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:</a:t>
            </a:r>
            <a:endParaRPr lang="en-US" altLang="zh-CN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 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这一天，当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地日落时，北京时间为 　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时前后  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时前后  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C. l3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时前后   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19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时前后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 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飞机以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555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千米的时速沿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最近路线从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地飞往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地，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大约要飞（　 　）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A.6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       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B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  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buNone/>
            </a:pP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   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D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．</a:t>
            </a:r>
            <a:r>
              <a:rPr lang="en-US" altLang="zh-CN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18</a:t>
            </a:r>
            <a:r>
              <a:rPr lang="zh-CN" altLang="en-US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endParaRPr lang="zh-CN" altLang="en-US"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58052" name="图片 14" descr="说明: 高考资源网(ks5u.com),中国最大的高考网站,您身边的高考专家。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biLevel thresh="50000"/>
            <a:grayscl/>
            <a:lum bright="-100000" contrast="30000"/>
          </a:blip>
          <a:srcRect b="12042"/>
          <a:stretch>
            <a:fillRect/>
          </a:stretch>
        </p:blipFill>
        <p:spPr>
          <a:xfrm>
            <a:off x="4908550" y="1756410"/>
            <a:ext cx="7255510" cy="443357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58053" name="文本框 258052"/>
          <p:cNvSpPr txBox="1"/>
          <p:nvPr/>
        </p:nvSpPr>
        <p:spPr>
          <a:xfrm>
            <a:off x="4908550" y="1191260"/>
            <a:ext cx="1439863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D</a:t>
            </a:r>
            <a:endParaRPr lang="en-US" altLang="zh-CN" sz="7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58054" name="文本框 258053"/>
          <p:cNvSpPr txBox="1"/>
          <p:nvPr/>
        </p:nvSpPr>
        <p:spPr>
          <a:xfrm>
            <a:off x="4005898" y="4712335"/>
            <a:ext cx="1439862" cy="1198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72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en-US" altLang="zh-CN" sz="72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8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8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8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4753" name="Text Box 2"/>
          <p:cNvSpPr txBox="1"/>
          <p:nvPr/>
        </p:nvSpPr>
        <p:spPr>
          <a:xfrm>
            <a:off x="2495550" y="5130800"/>
            <a:ext cx="7558088" cy="607695"/>
          </a:xfrm>
          <a:prstGeom prst="rect">
            <a:avLst/>
          </a:prstGeom>
          <a:noFill/>
          <a:ln w="9525">
            <a:noFill/>
          </a:ln>
        </p:spPr>
        <p:txBody>
          <a:bodyPr lIns="180000" rIns="360000" anchor="t">
            <a:spAutoFit/>
          </a:bodyPr>
          <a:lstStyle/>
          <a:p>
            <a:pPr>
              <a:lnSpc>
                <a:spcPct val="140000"/>
              </a:lnSpc>
            </a:pPr>
            <a:endParaRPr lang="zh-CN" altLang="zh-CN" sz="2400" b="1">
              <a:latin typeface="楷体_GB2312" pitchFamily="49" charset="-122"/>
              <a:ea typeface="楷体_GB2312" pitchFamily="49" charset="-122"/>
            </a:endParaRPr>
          </a:p>
        </p:txBody>
      </p:sp>
      <p:graphicFrame>
        <p:nvGraphicFramePr>
          <p:cNvPr id="74754" name="Object 3"/>
          <p:cNvGraphicFramePr>
            <a:graphicFrameLocks noChangeAspect="1"/>
          </p:cNvGraphicFramePr>
          <p:nvPr/>
        </p:nvGraphicFramePr>
        <p:xfrm>
          <a:off x="1151255" y="144780"/>
          <a:ext cx="10034905" cy="689419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8" r:id="rId2" imgW="8298180" imgH="7118350" progId="Word.Document.8">
                  <p:embed/>
                </p:oleObj>
              </mc:Choice>
              <mc:Fallback>
                <p:oleObj r:id="rId2" imgW="8298180" imgH="7118350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1255" y="144780"/>
                        <a:ext cx="10034905" cy="689419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4755" name="Object 4"/>
          <p:cNvGraphicFramePr>
            <a:graphicFrameLocks noChangeAspect="1"/>
          </p:cNvGraphicFramePr>
          <p:nvPr/>
        </p:nvGraphicFramePr>
        <p:xfrm>
          <a:off x="2063750" y="4652963"/>
          <a:ext cx="7993063" cy="1019175"/>
        </p:xfrm>
        <a:graphic>
          <a:graphicData uri="http://schemas.openxmlformats.org/presentationml/2006/ole">
            <mc:AlternateContent>
              <mc:Choice xmlns:v="urn:schemas-microsoft-com:vml" Requires="v">
                <p:oleObj spid="_x0000_s1039" r:id="rId4" imgW="7552690" imgH="1024255" progId="Word.Document.8">
                  <p:embed/>
                </p:oleObj>
              </mc:Choice>
              <mc:Fallback>
                <p:oleObj r:id="rId4" imgW="7552690" imgH="1024255" progId="Word.Document.8">
                  <p:embed/>
                  <p:pic>
                    <p:nvPicPr>
                      <p:cNvPr id="0" name="OLE substitute image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063750" y="4652963"/>
                        <a:ext cx="7993063" cy="10191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4756" name="Picture 5" descr="1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43475" y="1628775"/>
            <a:ext cx="1681163" cy="20161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9942" name="文本框 39941"/>
          <p:cNvSpPr txBox="1"/>
          <p:nvPr/>
        </p:nvSpPr>
        <p:spPr>
          <a:xfrm>
            <a:off x="9919018" y="3356928"/>
            <a:ext cx="1295400" cy="101473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6000">
                <a:solidFill>
                  <a:srgbClr val="FF00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en-US" altLang="zh-CN" sz="6000">
              <a:solidFill>
                <a:srgbClr val="FF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9943" name="矩形 39942"/>
          <p:cNvSpPr/>
          <p:nvPr/>
        </p:nvSpPr>
        <p:spPr>
          <a:xfrm>
            <a:off x="9909175" y="5157788"/>
            <a:ext cx="441325" cy="82994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lstStyle/>
          <a:p>
            <a:pPr marL="342900" indent="-342900" fontAlgn="t" latinLnBrk="1">
              <a:lnSpc>
                <a:spcPct val="80000"/>
              </a:lnSpc>
              <a:spcBef>
                <a:spcPct val="20000"/>
              </a:spcBef>
              <a:buClr>
                <a:schemeClr val="accent2"/>
              </a:buClr>
              <a:buSzPct val="75000"/>
              <a:buFont typeface="Wingdings" panose="05000000000000000000" pitchFamily="2" charset="2"/>
            </a:pPr>
            <a:r>
              <a:rPr lang="en-US" altLang="zh-CN" sz="6000" b="1">
                <a:solidFill>
                  <a:srgbClr val="CC3300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D</a:t>
            </a:r>
            <a:endParaRPr lang="en-US" altLang="zh-CN" sz="6000" b="1">
              <a:solidFill>
                <a:srgbClr val="CC3300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942975" y="0"/>
            <a:ext cx="3054985" cy="768350"/>
          </a:xfrm>
          <a:prstGeom prst="rect">
            <a:avLst/>
          </a:prstGeom>
          <a:solidFill>
            <a:schemeClr val="accent2"/>
          </a:solidFill>
        </p:spPr>
        <p:txBody>
          <a:bodyPr wrap="square">
            <a:spAutoFit/>
          </a:bodyPr>
          <a:lstStyle/>
          <a:p>
            <a:pPr indent="0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zh-CN" altLang="zh-CN" sz="4400" b="1">
                <a:solidFill>
                  <a:schemeClr val="tx1"/>
                </a:solidFill>
                <a:latin typeface="楷体" panose="02010609060101010101" pitchFamily="49" charset="-122"/>
                <a:ea typeface="楷体" panose="02010609060101010101" pitchFamily="49" charset="-122"/>
                <a:sym typeface="Arial" panose="020b0604020202020204" pitchFamily="34" charset="0"/>
              </a:rPr>
              <a:t>课堂实例</a:t>
            </a:r>
            <a:endParaRPr lang="en-US" altLang="zh-CN" sz="4400" b="1">
              <a:solidFill>
                <a:schemeClr val="tx1"/>
              </a:solidFill>
              <a:latin typeface="楷体" panose="02010609060101010101" pitchFamily="49" charset="-122"/>
              <a:ea typeface="楷体" panose="02010609060101010101" pitchFamily="49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/>
      <p:bldP spid="3994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39938" name="图片 39937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3527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39939" name="组合 39938" descr="学科网(www.zxxk.com)--教育资源门户，提供试卷、教案、课件、论文、素材及各类教学资源下载，还有大量而丰富的教学相关资讯！"/>
          <p:cNvGrpSpPr/>
          <p:nvPr/>
        </p:nvGrpSpPr>
        <p:grpSpPr>
          <a:xfrm>
            <a:off x="7896225" y="1792605"/>
            <a:ext cx="3723640" cy="4144010"/>
            <a:chExt cx="2655" cy="2775"/>
          </a:xfrm>
        </p:grpSpPr>
        <p:sp>
          <p:nvSpPr>
            <p:cNvPr id="39940" name="直接连接符 39939"/>
            <p:cNvSpPr/>
            <p:nvPr/>
          </p:nvSpPr>
          <p:spPr>
            <a:xfrm flipH="1">
              <a:off x="1655" y="205"/>
              <a:ext cx="0" cy="239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9941" name="直接连接符 39940"/>
            <p:cNvSpPr/>
            <p:nvPr/>
          </p:nvSpPr>
          <p:spPr>
            <a:xfrm>
              <a:off x="1655" y="220"/>
              <a:ext cx="620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9942" name="直接连接符 39941"/>
            <p:cNvSpPr/>
            <p:nvPr/>
          </p:nvSpPr>
          <p:spPr>
            <a:xfrm flipH="1">
              <a:off x="385" y="2575"/>
              <a:ext cx="1270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9943" name="直接连接符 39942"/>
            <p:cNvSpPr/>
            <p:nvPr/>
          </p:nvSpPr>
          <p:spPr>
            <a:xfrm flipH="1">
              <a:off x="375" y="205"/>
              <a:ext cx="1900" cy="238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39944" name="文本框 39943"/>
            <p:cNvSpPr txBox="1"/>
            <p:nvPr/>
          </p:nvSpPr>
          <p:spPr>
            <a:xfrm>
              <a:off x="1575" y="2325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945" name="文本框 39944"/>
            <p:cNvSpPr txBox="1"/>
            <p:nvPr/>
          </p:nvSpPr>
          <p:spPr>
            <a:xfrm>
              <a:off x="0" y="2310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946" name="文本框 39945"/>
            <p:cNvSpPr txBox="1"/>
            <p:nvPr/>
          </p:nvSpPr>
          <p:spPr>
            <a:xfrm>
              <a:off x="1275" y="0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947" name="文本框 39946"/>
            <p:cNvSpPr txBox="1"/>
            <p:nvPr/>
          </p:nvSpPr>
          <p:spPr>
            <a:xfrm>
              <a:off x="2175" y="15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948" name="文本框 39947"/>
            <p:cNvSpPr txBox="1"/>
            <p:nvPr/>
          </p:nvSpPr>
          <p:spPr>
            <a:xfrm>
              <a:off x="1575" y="810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sp>
        <p:nvSpPr>
          <p:cNvPr id="39949" name="矩形 39948"/>
          <p:cNvSpPr/>
          <p:nvPr/>
        </p:nvSpPr>
        <p:spPr>
          <a:xfrm>
            <a:off x="1524000" y="2438400"/>
            <a:ext cx="9144000" cy="0"/>
          </a:xfrm>
          <a:prstGeom prst="rect">
            <a:avLst/>
          </a:prstGeom>
          <a:noFill/>
          <a:ln w="50800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39950" name="矩形 39949"/>
          <p:cNvSpPr/>
          <p:nvPr/>
        </p:nvSpPr>
        <p:spPr>
          <a:xfrm>
            <a:off x="455930" y="254000"/>
            <a:ext cx="11253470" cy="1537970"/>
          </a:xfrm>
          <a:prstGeom prst="rect">
            <a:avLst/>
          </a:prstGeom>
          <a:noFill/>
          <a:ln w="50800">
            <a:noFill/>
          </a:ln>
        </p:spPr>
        <p:txBody>
          <a:bodyPr wrap="square" anchor="ctr">
            <a:spAutoFit/>
          </a:bodyPr>
          <a:lstStyle/>
          <a:p>
            <a:endParaRPr lang="en-US" altLang="zh-CN" sz="1000">
              <a:solidFill>
                <a:srgbClr val="0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eaLnBrk="0" hangingPunct="0"/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右图中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AB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CD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为两条纬线的一部分，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位于同一条经线上，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三点的太阳高度均为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O°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的时差与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D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的时差之比为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2:1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。读图完成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～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题。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39951" name="矩形 39950"/>
          <p:cNvSpPr/>
          <p:nvPr/>
        </p:nvSpPr>
        <p:spPr>
          <a:xfrm>
            <a:off x="1231583" y="2189321"/>
            <a:ext cx="7404735" cy="2553335"/>
          </a:xfrm>
          <a:prstGeom prst="rect">
            <a:avLst/>
          </a:prstGeom>
          <a:noFill/>
          <a:ln w="50800">
            <a:noFill/>
          </a:ln>
        </p:spPr>
        <p:txBody>
          <a:bodyPr wrap="none" anchor="ctr">
            <a:spAutoFit/>
          </a:bodyPr>
          <a:lstStyle/>
          <a:p>
            <a:pPr indent="200025" defTabSz="914400">
              <a:tabLst>
                <a:tab pos="1466850"/>
                <a:tab pos="266700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．若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点地方时为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时，则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66700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点白昼不少于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9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小时　 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66700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点的昼长差不可能达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小时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66700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点不可能出现极昼　   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66700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点一定昼短夜长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9952" name="文本框 39951"/>
          <p:cNvSpPr txBox="1"/>
          <p:nvPr/>
        </p:nvSpPr>
        <p:spPr>
          <a:xfrm>
            <a:off x="7175500" y="2420938"/>
            <a:ext cx="720725" cy="645160"/>
          </a:xfrm>
          <a:prstGeom prst="rect">
            <a:avLst/>
          </a:prstGeom>
          <a:noFill/>
          <a:ln w="50800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A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40962" name="图片 40961" descr="学科网(www.zxxk.com)--教育资源门户，提供试卷、教案、课件、论文、素材及各类教学资源下载，还有大量而丰富的教学相关资讯！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2835275"/>
            <a:ext cx="19050" cy="9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0963" name="矩形 40962"/>
          <p:cNvSpPr/>
          <p:nvPr/>
        </p:nvSpPr>
        <p:spPr>
          <a:xfrm>
            <a:off x="1524000" y="2438400"/>
            <a:ext cx="9144000" cy="0"/>
          </a:xfrm>
          <a:prstGeom prst="rect">
            <a:avLst/>
          </a:prstGeom>
          <a:noFill/>
          <a:ln w="50800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40964" name="矩形 40963"/>
          <p:cNvSpPr/>
          <p:nvPr/>
        </p:nvSpPr>
        <p:spPr>
          <a:xfrm>
            <a:off x="496570" y="93345"/>
            <a:ext cx="11386185" cy="1537970"/>
          </a:xfrm>
          <a:prstGeom prst="rect">
            <a:avLst/>
          </a:prstGeom>
          <a:noFill/>
          <a:ln w="50800">
            <a:noFill/>
          </a:ln>
        </p:spPr>
        <p:txBody>
          <a:bodyPr wrap="square" anchor="ctr">
            <a:spAutoFit/>
          </a:bodyPr>
          <a:lstStyle/>
          <a:p>
            <a:endParaRPr lang="en-US" altLang="zh-CN" sz="1000">
              <a:solidFill>
                <a:srgbClr val="000000"/>
              </a:solidFill>
              <a:latin typeface="Times New Roman" panose="02020603050405020304" pitchFamily="18" charset="0"/>
              <a:ea typeface="楷体_GB2312" pitchFamily="49" charset="-122"/>
            </a:endParaRPr>
          </a:p>
          <a:p>
            <a:pPr eaLnBrk="0" hangingPunct="0"/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右图中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AB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CD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为两条纬线的一部分， 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B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C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位于同一条经线上，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、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D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三点的太阳高度均为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O°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A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的时差与</a:t>
            </a:r>
            <a:r>
              <a:rPr lang="en-US" altLang="zh-CN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E</a:t>
            </a:r>
            <a:r>
              <a:rPr lang="zh-CN" alt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楷体_GB2312" pitchFamily="49" charset="-122"/>
              </a:rPr>
              <a:t>和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D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的时差之比为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2:1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。读图完成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1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～</a:t>
            </a:r>
            <a:r>
              <a:rPr lang="en-US" altLang="zh-CN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2</a:t>
            </a:r>
            <a:r>
              <a:rPr lang="zh-CN" altLang="en-US" sz="2800" b="1">
                <a:solidFill>
                  <a:srgbClr val="000000"/>
                </a:solidFill>
                <a:latin typeface="Arial" panose="020b0604020202020204" pitchFamily="34" charset="0"/>
                <a:ea typeface="楷体_GB2312" pitchFamily="49" charset="-122"/>
              </a:rPr>
              <a:t>题。</a:t>
            </a:r>
            <a:endParaRPr lang="zh-CN" altLang="en-US" sz="2800" b="1">
              <a:solidFill>
                <a:srgbClr val="000000"/>
              </a:solidFill>
              <a:latin typeface="Arial" panose="020b0604020202020204" pitchFamily="34" charset="0"/>
              <a:ea typeface="楷体_GB2312" pitchFamily="49" charset="-122"/>
            </a:endParaRPr>
          </a:p>
        </p:txBody>
      </p:sp>
      <p:sp>
        <p:nvSpPr>
          <p:cNvPr id="40965" name="矩形 40964"/>
          <p:cNvSpPr/>
          <p:nvPr/>
        </p:nvSpPr>
        <p:spPr>
          <a:xfrm>
            <a:off x="710565" y="2136775"/>
            <a:ext cx="8331835" cy="3538220"/>
          </a:xfrm>
          <a:prstGeom prst="rect">
            <a:avLst/>
          </a:prstGeom>
          <a:noFill/>
          <a:ln w="508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square" anchor="ctr">
            <a:spAutoFit/>
          </a:bodyPr>
          <a:lstStyle/>
          <a:p>
            <a:pPr indent="200025" defTabSz="914400">
              <a:tabLst>
                <a:tab pos="1466850"/>
                <a:tab pos="280035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．若此时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点的太阳高度达到一天中最大值，北京时间为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15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时，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6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小时后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点将迎来日出，则</a:t>
            </a:r>
            <a:endParaRPr lang="zh-CN" altLang="en-US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80035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AED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的经度范围与全球经度之比为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5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：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12</a:t>
            </a:r>
            <a:endParaRPr lang="en-US" altLang="zh-CN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80035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B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点的正午太阳高度之比小于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zh-CN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80035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C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点与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E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点的昼长之比为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3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：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2</a:t>
            </a:r>
            <a:endParaRPr lang="en-US" altLang="zh-CN" sz="3200" b="1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200025" defTabSz="914400">
              <a:tabLst>
                <a:tab pos="1466850"/>
                <a:tab pos="2800350"/>
                <a:tab pos="3867150"/>
                <a:tab pos="4800600"/>
              </a:tabLst>
            </a:pP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D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．地球上不同日期范围之比为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4</a:t>
            </a:r>
            <a:r>
              <a:rPr lang="zh-CN" altLang="en-US" sz="3200" b="1">
                <a:solidFill>
                  <a:srgbClr val="000000"/>
                </a:solidFill>
                <a:latin typeface="Arial" panose="020b0604020202020204" pitchFamily="34" charset="0"/>
              </a:rPr>
              <a:t>：</a:t>
            </a:r>
            <a:r>
              <a:rPr lang="en-US" altLang="zh-CN" sz="3200" b="1">
                <a:solidFill>
                  <a:srgbClr val="000000"/>
                </a:solidFill>
                <a:latin typeface="Arial" panose="020b0604020202020204" pitchFamily="34" charset="0"/>
              </a:rPr>
              <a:t>1</a:t>
            </a:r>
            <a:endParaRPr lang="en-US" altLang="zh-CN" sz="3200" b="1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40966" name="文本框 40965"/>
          <p:cNvSpPr txBox="1"/>
          <p:nvPr/>
        </p:nvSpPr>
        <p:spPr>
          <a:xfrm>
            <a:off x="8455660" y="3106420"/>
            <a:ext cx="720725" cy="645160"/>
          </a:xfrm>
          <a:prstGeom prst="rect">
            <a:avLst/>
          </a:prstGeom>
          <a:noFill/>
          <a:ln w="50800">
            <a:noFill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Arial" panose="020b0604020202020204" pitchFamily="34" charset="0"/>
              </a:rPr>
              <a:t>C</a:t>
            </a:r>
            <a:endParaRPr lang="en-US" altLang="zh-CN" sz="3600" b="1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grpSp>
        <p:nvGrpSpPr>
          <p:cNvPr id="40967" name="组合 40966" descr="学科网(www.zxxk.com)--教育资源门户，提供试卷、教案、课件、论文、素材及各类教学资源下载，还有大量而丰富的教学相关资讯！"/>
          <p:cNvGrpSpPr/>
          <p:nvPr/>
        </p:nvGrpSpPr>
        <p:grpSpPr>
          <a:xfrm>
            <a:off x="8142605" y="1816735"/>
            <a:ext cx="3509645" cy="4039870"/>
            <a:chExt cx="2655" cy="2775"/>
          </a:xfrm>
        </p:grpSpPr>
        <p:sp>
          <p:nvSpPr>
            <p:cNvPr id="40968" name="直接连接符 40967"/>
            <p:cNvSpPr/>
            <p:nvPr/>
          </p:nvSpPr>
          <p:spPr>
            <a:xfrm flipH="1">
              <a:off x="1655" y="205"/>
              <a:ext cx="0" cy="239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0969" name="直接连接符 40968"/>
            <p:cNvSpPr/>
            <p:nvPr/>
          </p:nvSpPr>
          <p:spPr>
            <a:xfrm>
              <a:off x="1655" y="220"/>
              <a:ext cx="620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0970" name="直接连接符 40969"/>
            <p:cNvSpPr/>
            <p:nvPr/>
          </p:nvSpPr>
          <p:spPr>
            <a:xfrm flipH="1">
              <a:off x="385" y="2575"/>
              <a:ext cx="1270" cy="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0971" name="直接连接符 40970"/>
            <p:cNvSpPr/>
            <p:nvPr/>
          </p:nvSpPr>
          <p:spPr>
            <a:xfrm flipH="1">
              <a:off x="375" y="205"/>
              <a:ext cx="1900" cy="2380"/>
            </a:xfrm>
            <a:prstGeom prst="line">
              <a:avLst/>
            </a:prstGeom>
            <a:ln w="19050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0972" name="文本框 40971"/>
            <p:cNvSpPr txBox="1"/>
            <p:nvPr/>
          </p:nvSpPr>
          <p:spPr>
            <a:xfrm>
              <a:off x="1575" y="2325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973" name="文本框 40972"/>
            <p:cNvSpPr txBox="1"/>
            <p:nvPr/>
          </p:nvSpPr>
          <p:spPr>
            <a:xfrm>
              <a:off x="0" y="2310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974" name="文本框 40973"/>
            <p:cNvSpPr txBox="1"/>
            <p:nvPr/>
          </p:nvSpPr>
          <p:spPr>
            <a:xfrm>
              <a:off x="1275" y="0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C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975" name="文本框 40974"/>
            <p:cNvSpPr txBox="1"/>
            <p:nvPr/>
          </p:nvSpPr>
          <p:spPr>
            <a:xfrm>
              <a:off x="2175" y="15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976" name="文本框 40975"/>
            <p:cNvSpPr txBox="1"/>
            <p:nvPr/>
          </p:nvSpPr>
          <p:spPr>
            <a:xfrm>
              <a:off x="1575" y="810"/>
              <a:ext cx="480" cy="450"/>
            </a:xfrm>
            <a:prstGeom prst="rect">
              <a:avLst/>
            </a:prstGeom>
            <a:noFill/>
            <a:ln w="9525">
              <a:noFill/>
            </a:ln>
          </p:spPr>
          <p:txBody>
            <a:bodyPr/>
            <a:lstStyle/>
            <a:p>
              <a:r>
                <a:rPr lang="en-US" altLang="zh-CN">
                  <a:solidFill>
                    <a:srgbClr val="00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</a:t>
              </a:r>
              <a:endParaRPr lang="en-US" altLang="zh-CN">
                <a:solidFill>
                  <a:srgbClr val="000000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40977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1125200" y="12331700"/>
            <a:ext cx="355600" cy="266700"/>
          </a:xfrm>
          <a:prstGeom prst="cube">
            <a:avLst/>
          </a:prstGeom>
        </p:spPr>
      </p:pic>
    </p:spTree>
  </p:cSld>
  <p:clrMapOvr>
    <a:masterClrMapping/>
  </p:clrMapOvr>
  <mc:AlternateContent>
    <mc:Choice xmlns:p14="http://schemas.microsoft.com/office/powerpoint/2010/main" Requires="p14">
      <p:transition p14:dur="50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6868" name="文本框 36867"/>
          <p:cNvSpPr txBox="1"/>
          <p:nvPr/>
        </p:nvSpPr>
        <p:spPr>
          <a:xfrm>
            <a:off x="367665" y="611505"/>
            <a:ext cx="11288395" cy="340868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lnSpc>
                <a:spcPct val="125000"/>
              </a:lnSpc>
            </a:pP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地球自转导致不同经度的地方有不同的地方时。以一个地方太阳升到最高时的时间为正午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时，将连续两个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12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时之间等分为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24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个小时，这样形成的时间系统，称为</a:t>
            </a:r>
            <a:r>
              <a:rPr lang="zh-CN" altLang="en-US" sz="2800" b="1">
                <a:solidFill>
                  <a:srgbClr val="FF0066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地方时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①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经度相同的地方，地方时相同；经度不同的地方，地方时不同。</a:t>
            </a:r>
            <a:r>
              <a:rPr lang="en-US" altLang="zh-CN" sz="2800" b="1">
                <a:solidFill>
                  <a:srgbClr val="FF0000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②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在时间计算中，人为规定</a:t>
            </a:r>
            <a:r>
              <a:rPr lang="en-US" altLang="zh-CN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180°</a:t>
            </a:r>
            <a:r>
              <a:rPr lang="zh-CN" altLang="en-US" sz="28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经线为全球地方时最早的地方。 </a:t>
            </a:r>
            <a:endParaRPr lang="zh-CN" altLang="en-US" sz="28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algn="just">
              <a:lnSpc>
                <a:spcPct val="145000"/>
              </a:lnSpc>
            </a:pPr>
            <a:endParaRPr lang="zh-CN" altLang="en-US" sz="28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6870" name="文本框 36869"/>
          <p:cNvSpPr txBox="1"/>
          <p:nvPr/>
        </p:nvSpPr>
        <p:spPr>
          <a:xfrm>
            <a:off x="706755" y="147955"/>
            <a:ext cx="40201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1.</a:t>
            </a:r>
            <a:r>
              <a:rPr lang="zh-CN" altLang="en-US" sz="32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地方时及计算</a:t>
            </a:r>
            <a:endParaRPr lang="zh-CN" altLang="en-US" sz="32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矩形标注 6"/>
          <p:cNvSpPr/>
          <p:nvPr/>
        </p:nvSpPr>
        <p:spPr>
          <a:xfrm>
            <a:off x="937895" y="3082290"/>
            <a:ext cx="8815070" cy="3132455"/>
          </a:xfrm>
          <a:prstGeom prst="wedgeRectCallout">
            <a:avLst>
              <a:gd name="adj1" fmla="val -21363"/>
              <a:gd name="adj2" fmla="val -50018"/>
            </a:avLst>
          </a:prstGeom>
          <a:noFill/>
          <a:ln w="12700"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>
              <a:lnSpc>
                <a:spcPct val="150000"/>
              </a:lnSpc>
            </a:pP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地球自转角速度为</a:t>
            </a:r>
            <a:r>
              <a:rPr lang="en-US" altLang="zh-CN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_______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，每自转一度需要</a:t>
            </a:r>
            <a:r>
              <a:rPr lang="en-US" altLang="zh-CN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</a:t>
            </a:r>
            <a:r>
              <a:rPr lang="zh-CN" altLang="en-US" sz="2800" b="1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  <a:endParaRPr lang="en-US" altLang="zh-CN" sz="2800" b="1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经度每隔</a:t>
            </a:r>
            <a:r>
              <a:rPr lang="en-US" altLang="zh-CN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15</a:t>
            </a:r>
            <a:r>
              <a:rPr lang="zh-CN" altLang="en-US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度，时间相差</a:t>
            </a:r>
            <a:r>
              <a:rPr lang="en-US" altLang="zh-CN" sz="2800" u="sng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</a:t>
            </a:r>
            <a:r>
              <a:rPr lang="zh-CN" altLang="en-US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小时</a:t>
            </a:r>
            <a:endParaRPr lang="en-US" altLang="zh-CN" sz="2800" b="1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经度每隔</a:t>
            </a:r>
            <a:r>
              <a:rPr lang="en-US" altLang="zh-CN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lang="zh-CN" altLang="en-US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度，时间相隔</a:t>
            </a:r>
            <a:r>
              <a:rPr lang="en-US" altLang="zh-CN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</a:t>
            </a:r>
            <a:r>
              <a:rPr lang="zh-CN" altLang="en-US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分钟</a:t>
            </a:r>
            <a:endParaRPr lang="en-US" altLang="zh-CN" sz="2800" b="1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l"/>
            </a:pPr>
            <a:r>
              <a:rPr lang="zh-CN" altLang="en-US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东边的时间比西边时间</a:t>
            </a:r>
            <a:r>
              <a:rPr lang="en-US" altLang="zh-CN" sz="2800" b="1">
                <a:solidFill>
                  <a:srgbClr val="0070C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_______</a:t>
            </a:r>
            <a:endParaRPr lang="zh-CN" altLang="en-US" sz="2800" b="1">
              <a:solidFill>
                <a:srgbClr val="0070C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TextBox 3"/>
          <p:cNvSpPr txBox="1"/>
          <p:nvPr/>
        </p:nvSpPr>
        <p:spPr>
          <a:xfrm>
            <a:off x="3940016" y="3442732"/>
            <a:ext cx="1188720" cy="5219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15˚/h</a:t>
            </a:r>
            <a:endParaRPr lang="en-US" altLang="zh-CN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TextBox 4"/>
          <p:cNvSpPr txBox="1"/>
          <p:nvPr/>
        </p:nvSpPr>
        <p:spPr>
          <a:xfrm>
            <a:off x="8030766" y="3442732"/>
            <a:ext cx="403860" cy="5219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" name="TextBox 5"/>
          <p:cNvSpPr txBox="1"/>
          <p:nvPr/>
        </p:nvSpPr>
        <p:spPr>
          <a:xfrm>
            <a:off x="5248513" y="4171395"/>
            <a:ext cx="403860" cy="5219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endParaRPr 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1" name="TextBox 6"/>
          <p:cNvSpPr txBox="1"/>
          <p:nvPr/>
        </p:nvSpPr>
        <p:spPr>
          <a:xfrm>
            <a:off x="5248434" y="4795838"/>
            <a:ext cx="403860" cy="5219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en-US" altLang="zh-CN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4</a:t>
            </a:r>
            <a:endParaRPr lang="en-US" altLang="zh-CN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2" name="TextBox 7"/>
          <p:cNvSpPr txBox="1"/>
          <p:nvPr/>
        </p:nvSpPr>
        <p:spPr>
          <a:xfrm>
            <a:off x="5185331" y="5420916"/>
            <a:ext cx="539115" cy="52197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zh-CN" altLang="en-US" sz="2800" b="1">
                <a:solidFill>
                  <a:srgbClr val="C00000"/>
                </a:solidFill>
                <a:latin typeface="微软雅黑" panose="020b0503020204020204" charset="-122"/>
                <a:ea typeface="微软雅黑" panose="020b0503020204020204" charset="-122"/>
              </a:rPr>
              <a:t>早</a:t>
            </a:r>
            <a:endParaRPr lang="zh-CN" altLang="en-US" sz="2800" b="1">
              <a:solidFill>
                <a:srgbClr val="C0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5538" name="组合 65537"/>
          <p:cNvGrpSpPr/>
          <p:nvPr/>
        </p:nvGrpSpPr>
        <p:grpSpPr>
          <a:xfrm>
            <a:off x="0" y="1242695"/>
            <a:ext cx="5424488" cy="4371975"/>
            <a:chOff x="3519" y="230"/>
            <a:chExt cx="2241" cy="1968"/>
          </a:xfrm>
        </p:grpSpPr>
        <p:pic>
          <p:nvPicPr>
            <p:cNvPr id="65539" name="图片 65538" descr="earth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519" y="230"/>
              <a:ext cx="2064" cy="1968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65540" name="直接连接符 65539"/>
            <p:cNvSpPr/>
            <p:nvPr/>
          </p:nvSpPr>
          <p:spPr>
            <a:xfrm flipH="1">
              <a:off x="4560" y="288"/>
              <a:ext cx="1152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65541" name="直接连接符 65540"/>
            <p:cNvSpPr/>
            <p:nvPr/>
          </p:nvSpPr>
          <p:spPr>
            <a:xfrm flipH="1">
              <a:off x="4608" y="2112"/>
              <a:ext cx="1152" cy="0"/>
            </a:xfrm>
            <a:prstGeom prst="line">
              <a:avLst/>
            </a:prstGeom>
            <a:ln w="28575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65542" name="任意多边形 65541"/>
            <p:cNvSpPr/>
            <p:nvPr/>
          </p:nvSpPr>
          <p:spPr>
            <a:xfrm flipH="1">
              <a:off x="3703" y="288"/>
              <a:ext cx="872" cy="1824"/>
            </a:xfrm>
            <a:custGeom>
              <a:gdLst>
                <a:gd name="txL" fmla="*/ 0 w 21949"/>
                <a:gd name="txT" fmla="*/ 0 h 43200"/>
                <a:gd name="txR" fmla="*/ 21949 w 21949"/>
                <a:gd name="txB" fmla="*/ 43200 h 43200"/>
              </a:gdLst>
              <a:cxnLst>
                <a:cxn ang="270">
                  <a:pos x="349" y="0"/>
                </a:cxn>
                <a:cxn ang="90">
                  <a:pos x="0" y="43197"/>
                </a:cxn>
                <a:cxn ang="90">
                  <a:pos x="349" y="21600"/>
                </a:cxn>
              </a:cxnLst>
              <a:rect l="txL" t="txT" r="txR" b="txB"/>
              <a:pathLst>
                <a:path w="21949" h="43200" fill="none">
                  <a:moveTo>
                    <a:pt x="349" y="0"/>
                  </a:moveTo>
                  <a:arcTo wR="21600" hR="21600" stAng="-5400000" swAng="10855548"/>
                </a:path>
                <a:path w="21949" h="43200" stroke="0">
                  <a:moveTo>
                    <a:pt x="349" y="0"/>
                  </a:moveTo>
                  <a:arcTo wR="21600" hR="21600" stAng="-5400000" swAng="10855548"/>
                  <a:lnTo>
                    <a:pt x="349" y="21600"/>
                  </a:ln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543" name="直接连接符 65542"/>
            <p:cNvSpPr/>
            <p:nvPr/>
          </p:nvSpPr>
          <p:spPr>
            <a:xfrm flipH="1">
              <a:off x="5468" y="1246"/>
              <a:ext cx="241" cy="0"/>
            </a:xfrm>
            <a:prstGeom prst="line">
              <a:avLst/>
            </a:prstGeom>
            <a:ln w="38100" cap="flat" cmpd="sng">
              <a:solidFill>
                <a:srgbClr val="FF0000"/>
              </a:solidFill>
              <a:prstDash val="solid"/>
              <a:headEnd type="none" w="med" len="med"/>
              <a:tailEnd type="triangle" w="med" len="med"/>
            </a:ln>
          </p:spPr>
          <p:txBody>
            <a:bodyPr/>
            <a:lstStyle/>
            <a:p/>
          </p:txBody>
        </p:sp>
        <p:sp>
          <p:nvSpPr>
            <p:cNvPr id="65544" name="椭圆 65543"/>
            <p:cNvSpPr/>
            <p:nvPr/>
          </p:nvSpPr>
          <p:spPr>
            <a:xfrm>
              <a:off x="3696" y="295"/>
              <a:ext cx="1728" cy="1824"/>
            </a:xfrm>
            <a:prstGeom prst="ellipse">
              <a:avLst/>
            </a:prstGeom>
            <a:noFill/>
            <a:ln w="12700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545" name="新月形 65544"/>
            <p:cNvSpPr/>
            <p:nvPr/>
          </p:nvSpPr>
          <p:spPr>
            <a:xfrm>
              <a:off x="3984" y="288"/>
              <a:ext cx="576" cy="1824"/>
            </a:xfrm>
            <a:prstGeom prst="moon">
              <a:avLst>
                <a:gd name="adj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546" name="新月形 65545"/>
            <p:cNvSpPr/>
            <p:nvPr/>
          </p:nvSpPr>
          <p:spPr>
            <a:xfrm rot="-10796574">
              <a:off x="4560" y="295"/>
              <a:ext cx="576" cy="1824"/>
            </a:xfrm>
            <a:prstGeom prst="moon">
              <a:avLst>
                <a:gd name="adj" fmla="val 50000"/>
              </a:avLst>
            </a:prstGeom>
            <a:noFill/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65547" name="直接连接符 65546"/>
            <p:cNvSpPr/>
            <p:nvPr/>
          </p:nvSpPr>
          <p:spPr>
            <a:xfrm flipH="1">
              <a:off x="4560" y="288"/>
              <a:ext cx="0" cy="1824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65548" name="直接连接符 65547"/>
            <p:cNvSpPr/>
            <p:nvPr/>
          </p:nvSpPr>
          <p:spPr>
            <a:xfrm>
              <a:off x="3744" y="912"/>
              <a:ext cx="168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65549" name="直接连接符 65548"/>
            <p:cNvSpPr/>
            <p:nvPr/>
          </p:nvSpPr>
          <p:spPr>
            <a:xfrm>
              <a:off x="3696" y="1255"/>
              <a:ext cx="1776" cy="0"/>
            </a:xfrm>
            <a:prstGeom prst="line">
              <a:avLst/>
            </a:prstGeom>
            <a:ln w="9525" cap="flat" cmpd="sng">
              <a:solidFill>
                <a:schemeClr val="tx1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65550" name="直接连接符 65549"/>
            <p:cNvSpPr/>
            <p:nvPr/>
          </p:nvSpPr>
          <p:spPr>
            <a:xfrm>
              <a:off x="3744" y="1584"/>
              <a:ext cx="1680" cy="0"/>
            </a:xfrm>
            <a:prstGeom prst="line">
              <a:avLst/>
            </a:prstGeom>
            <a:ln w="28575" cap="flat" cmpd="sng"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65555" name="文本框 65554"/>
          <p:cNvSpPr txBox="1"/>
          <p:nvPr/>
        </p:nvSpPr>
        <p:spPr>
          <a:xfrm>
            <a:off x="3189288" y="2755583"/>
            <a:ext cx="828675" cy="1538287"/>
          </a:xfrm>
          <a:prstGeom prst="rect">
            <a:avLst/>
          </a:prstGeom>
          <a:noFill/>
          <a:ln w="12700">
            <a:noFill/>
          </a:ln>
        </p:spPr>
        <p:txBody>
          <a:bodyPr vert="eaVert">
            <a:spAutoFit/>
          </a:bodyPr>
          <a:lstStyle/>
          <a:p>
            <a:pPr lvl="0">
              <a:lnSpc>
                <a:spcPct val="150000"/>
              </a:lnSpc>
              <a:buClr>
                <a:srgbClr val="000000"/>
              </a:buClr>
            </a:pPr>
            <a:r>
              <a:rPr lang="zh-CN" altLang="en-US"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昼半球</a:t>
            </a:r>
            <a:endParaRPr lang="zh-CN" altLang="en-US" sz="2800" b="1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65556" name="文本框 65555"/>
          <p:cNvSpPr txBox="1"/>
          <p:nvPr/>
        </p:nvSpPr>
        <p:spPr>
          <a:xfrm>
            <a:off x="939643" y="2742883"/>
            <a:ext cx="1086007" cy="1479550"/>
          </a:xfrm>
          <a:prstGeom prst="flowChartPredefinedProcess">
            <a:avLst/>
          </a:prstGeom>
          <a:noFill/>
          <a:ln w="12700">
            <a:noFill/>
          </a:ln>
        </p:spPr>
        <p:txBody>
          <a:bodyPr vert="eaVert">
            <a:spAutoFit/>
          </a:bodyPr>
          <a:lstStyle/>
          <a:p>
            <a:pPr lvl="0">
              <a:lnSpc>
                <a:spcPct val="150000"/>
              </a:lnSpc>
              <a:buClr>
                <a:srgbClr val="000000"/>
              </a:buClr>
            </a:pPr>
            <a:r>
              <a:rPr lang="zh-CN" altLang="en-US" sz="2800" b="1">
                <a:solidFill>
                  <a:srgbClr val="FFFF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夜半球</a:t>
            </a:r>
            <a:endParaRPr lang="zh-CN" altLang="en-US" sz="2800" b="1">
              <a:solidFill>
                <a:srgbClr val="FFFF00"/>
              </a:solidFill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grpSp>
        <p:nvGrpSpPr>
          <p:cNvPr id="74" name="组合 73"/>
          <p:cNvGrpSpPr/>
          <p:nvPr/>
        </p:nvGrpSpPr>
        <p:grpSpPr>
          <a:xfrm>
            <a:off x="5530215" y="1609090"/>
            <a:ext cx="6662420" cy="3322955"/>
            <a:chOff x="7292147" y="718210"/>
            <a:chExt cx="5876653" cy="4430606"/>
          </a:xfrm>
        </p:grpSpPr>
        <p:sp>
          <p:nvSpPr>
            <p:cNvPr id="67" name="文本框 66"/>
            <p:cNvSpPr txBox="1"/>
            <p:nvPr/>
          </p:nvSpPr>
          <p:spPr>
            <a:xfrm>
              <a:off x="7376723" y="718210"/>
              <a:ext cx="5792077" cy="44306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lt"/>
                </a:rPr>
                <a:t>1.</a:t>
              </a: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lt"/>
                </a:rPr>
                <a:t>同纬度地区的不同地点见到日出的时刻有早晚：相对偏东的地区先看到日出。</a:t>
              </a:r>
              <a:r>
                <a:rPr lang="zh-CN" altLang="en-US" sz="28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ea"/>
                </a:rPr>
                <a:t>即“东早西晚”</a:t>
              </a:r>
              <a:endPara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lt"/>
                </a:rPr>
                <a:t> </a:t>
              </a:r>
              <a:endPara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en-US" altLang="zh-CN" sz="28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lt"/>
                </a:rPr>
                <a:t>       </a:t>
              </a:r>
              <a:endParaRPr kumimoji="0" lang="en-US" altLang="zh-CN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lt"/>
              </a:endParaRPr>
            </a:p>
          </p:txBody>
        </p:sp>
        <p:sp>
          <p:nvSpPr>
            <p:cNvPr id="73" name="流程图: 接点 72"/>
            <p:cNvSpPr/>
            <p:nvPr/>
          </p:nvSpPr>
          <p:spPr>
            <a:xfrm>
              <a:off x="7292147" y="2425303"/>
              <a:ext cx="172005" cy="157778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+mn-ea"/>
                <a:sym typeface="+mn-lt"/>
              </a:endParaRP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5523865" y="3651885"/>
            <a:ext cx="6668018" cy="2030095"/>
            <a:chOff x="6005878" y="2875169"/>
            <a:chExt cx="6240674" cy="2706794"/>
          </a:xfrm>
        </p:grpSpPr>
        <p:grpSp>
          <p:nvGrpSpPr>
            <p:cNvPr id="77" name="组合 76"/>
            <p:cNvGrpSpPr/>
            <p:nvPr/>
          </p:nvGrpSpPr>
          <p:grpSpPr>
            <a:xfrm>
              <a:off x="6012901" y="2875169"/>
              <a:ext cx="6233651" cy="2706794"/>
              <a:chOff x="6935067" y="4216012"/>
              <a:chExt cx="6233651" cy="2706794"/>
            </a:xfrm>
          </p:grpSpPr>
          <p:sp>
            <p:nvSpPr>
              <p:cNvPr id="75" name="文本框 74"/>
              <p:cNvSpPr txBox="1"/>
              <p:nvPr/>
            </p:nvSpPr>
            <p:spPr>
              <a:xfrm>
                <a:off x="7023618" y="4216012"/>
                <a:ext cx="6145100" cy="27067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lt"/>
                  </a:rPr>
                  <a:t>2.</a:t>
                </a:r>
                <a:r>
                  <a:rPr kumimoji="0" lang="zh-CN" altLang="en-US" sz="2800" b="0" i="0" u="none" strike="noStrike" kern="1200" cap="none" spc="0" normalizeH="0" baseline="0" noProof="0">
                    <a:ln>
                      <a:noFill/>
                    </a:ln>
                    <a:solidFill>
                      <a:schemeClr val="tx1"/>
                    </a:solidFill>
                    <a:effectLst/>
                    <a:uLnTx/>
                    <a:uFillTx/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lt"/>
                  </a:rPr>
                  <a:t>偏东地区的地方时时间数值大于偏西地区。</a:t>
                </a:r>
                <a:r>
                  <a:rPr lang="zh-CN" altLang="en-US" sz="2800" b="1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ea"/>
                  </a:rPr>
                  <a:t>即“东加西减” </a:t>
                </a:r>
                <a:r>
                  <a:rPr lang="zh-CN" altLang="en-US" sz="2800">
                    <a:solidFill>
                      <a:schemeClr val="tx1"/>
                    </a:solidFill>
                    <a:latin typeface="微软雅黑" panose="020b0503020204020204" charset="-122"/>
                    <a:ea typeface="微软雅黑" panose="020b0503020204020204" charset="-122"/>
                    <a:cs typeface="微软雅黑" panose="020b0503020204020204" charset="-122"/>
                    <a:sym typeface="+mn-ea"/>
                  </a:rPr>
                  <a:t> </a:t>
                </a:r>
                <a:endParaRPr lang="zh-CN" altLang="en-US" sz="2800" b="1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5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1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  <a:sym typeface="+mn-lt"/>
                </a:endParaRPr>
              </a:p>
            </p:txBody>
          </p:sp>
          <p:sp>
            <p:nvSpPr>
              <p:cNvPr id="76" name="流程图: 接点 75"/>
              <p:cNvSpPr/>
              <p:nvPr/>
            </p:nvSpPr>
            <p:spPr>
              <a:xfrm>
                <a:off x="6935067" y="4756001"/>
                <a:ext cx="172005" cy="157778"/>
              </a:xfrm>
              <a:prstGeom prst="flowChartConnector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800" b="0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华文中宋" panose="02010600040101010101" charset="-122"/>
                  <a:ea typeface="华文中宋" panose="02010600040101010101" charset="-122"/>
                  <a:cs typeface="+mn-ea"/>
                  <a:sym typeface="+mn-lt"/>
                </a:endParaRPr>
              </a:p>
            </p:txBody>
          </p:sp>
        </p:grpSp>
        <p:sp>
          <p:nvSpPr>
            <p:cNvPr id="59" name="流程图: 接点 58"/>
            <p:cNvSpPr/>
            <p:nvPr/>
          </p:nvSpPr>
          <p:spPr>
            <a:xfrm>
              <a:off x="6005878" y="4496460"/>
              <a:ext cx="172005" cy="157778"/>
            </a:xfrm>
            <a:prstGeom prst="flowChartConnector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kumimoji="0" lang="zh-CN" altLang="en-US" sz="2800" b="0" i="0" u="none" strike="noStrike" kern="1200" cap="none" spc="0" normalizeH="0" baseline="0" noProof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+mn-ea"/>
                <a:sym typeface="+mn-lt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7219" name="TextBox 5"/>
          <p:cNvSpPr txBox="1"/>
          <p:nvPr/>
        </p:nvSpPr>
        <p:spPr>
          <a:xfrm>
            <a:off x="645795" y="1151255"/>
            <a:ext cx="11264265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地方时的计算依据：地球自转，东早西晚，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度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4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分钟，东加西减。计算时具体可分为四个步骤：一定时，二定向，三定差，四定值。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37221" name="文本框 137220"/>
          <p:cNvSpPr txBox="1"/>
          <p:nvPr/>
        </p:nvSpPr>
        <p:spPr>
          <a:xfrm>
            <a:off x="645160" y="533400"/>
            <a:ext cx="35344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1.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地方时及计算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37222" name="TextBox 3"/>
          <p:cNvSpPr txBox="1"/>
          <p:nvPr/>
        </p:nvSpPr>
        <p:spPr>
          <a:xfrm>
            <a:off x="749300" y="2494915"/>
            <a:ext cx="10841990" cy="11245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(1)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一定时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：即确定计算时可作为条件用的已知地方时。光照图中，特殊经线的地方时的确定，以下图为例：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137223" name="图片 137222" descr="1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235" y="3620135"/>
            <a:ext cx="8500110" cy="301752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7224" name="椭圆 137223"/>
          <p:cNvSpPr/>
          <p:nvPr/>
        </p:nvSpPr>
        <p:spPr>
          <a:xfrm>
            <a:off x="4061143" y="4386580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37225" name="椭圆 137224"/>
          <p:cNvSpPr/>
          <p:nvPr/>
        </p:nvSpPr>
        <p:spPr>
          <a:xfrm>
            <a:off x="8242618" y="4415155"/>
            <a:ext cx="76200" cy="76200"/>
          </a:xfrm>
          <a:prstGeom prst="ellipse">
            <a:avLst/>
          </a:prstGeom>
          <a:solidFill>
            <a:srgbClr val="FF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37226" name="文本框 137225"/>
          <p:cNvSpPr txBox="1"/>
          <p:nvPr/>
        </p:nvSpPr>
        <p:spPr>
          <a:xfrm>
            <a:off x="4100830" y="4203065"/>
            <a:ext cx="42545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A</a:t>
            </a:r>
            <a:endParaRPr lang="en-US" altLang="zh-CN" sz="2800" b="1">
              <a:solidFill>
                <a:srgbClr val="FF0000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37227" name="文本框 137226"/>
          <p:cNvSpPr txBox="1"/>
          <p:nvPr/>
        </p:nvSpPr>
        <p:spPr>
          <a:xfrm>
            <a:off x="7835900" y="4126865"/>
            <a:ext cx="85217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B</a:t>
            </a:r>
            <a:endParaRPr lang="en-US" altLang="zh-CN" sz="2800" b="1">
              <a:solidFill>
                <a:srgbClr val="FF0000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  <p:transition>
    <p:pull dir="r"/>
  </p:transition>
  <p:timing/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94916" name="Picture 4" descr="E:\忘记你\课件\2012年高三一轮\大样\新课标\三维\人教地理\1-18.TIF"/>
          <p:cNvPicPr>
            <a:picLocks noChangeAspect="1"/>
          </p:cNvPicPr>
          <p:nvPr/>
        </p:nvPicPr>
        <p:blipFill>
          <a:blip r:embed="rId3" r:link="rId2"/>
          <a:stretch>
            <a:fillRect/>
          </a:stretch>
        </p:blipFill>
        <p:spPr>
          <a:xfrm>
            <a:off x="4472940" y="3146425"/>
            <a:ext cx="6195060" cy="3619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4914" name="TextBox 4"/>
          <p:cNvSpPr txBox="1"/>
          <p:nvPr/>
        </p:nvSpPr>
        <p:spPr>
          <a:xfrm>
            <a:off x="560070" y="724535"/>
            <a:ext cx="1163129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(2)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二定向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：即确定所求点与已知时间点的相对东、西方向，如图中求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E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点的地方时，以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D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点作为已知时间点，则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E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点位于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D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点以</a:t>
            </a:r>
            <a:r>
              <a:rPr lang="zh-CN" altLang="en-US" sz="2800" b="1" u="sng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，应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“</a:t>
            </a:r>
            <a:r>
              <a:rPr lang="zh-CN" altLang="en-US" sz="2800" b="1" u="sng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 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”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；若求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F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点地方时，以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B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点作为已知时间点，则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F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点位于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B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点以</a:t>
            </a:r>
            <a:r>
              <a:rPr lang="zh-CN" altLang="en-US" sz="2800" b="1" u="sng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，应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“</a:t>
            </a:r>
            <a:r>
              <a:rPr lang="zh-CN" altLang="en-US" sz="2800" b="1" u="sng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</a:t>
            </a:r>
            <a:r>
              <a:rPr lang="en-US" altLang="zh-CN" sz="2800" b="1" u="sng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</a:t>
            </a:r>
            <a:r>
              <a:rPr lang="zh-CN" altLang="en-US" sz="2800" b="1" u="sng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”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。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94915" name="文本框 294914"/>
          <p:cNvSpPr txBox="1"/>
          <p:nvPr/>
        </p:nvSpPr>
        <p:spPr>
          <a:xfrm>
            <a:off x="625475" y="186055"/>
            <a:ext cx="316801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1.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地方时及计算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294917" name="矩形 294916"/>
          <p:cNvSpPr/>
          <p:nvPr/>
        </p:nvSpPr>
        <p:spPr>
          <a:xfrm>
            <a:off x="8976360" y="1459230"/>
            <a:ext cx="6432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东</a:t>
            </a:r>
            <a:endParaRPr lang="zh-CN" altLang="en-US" sz="2800" b="1">
              <a:solidFill>
                <a:srgbClr val="FF0000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94918" name="矩形 294917"/>
          <p:cNvSpPr/>
          <p:nvPr/>
        </p:nvSpPr>
        <p:spPr>
          <a:xfrm>
            <a:off x="10580370" y="1459230"/>
            <a:ext cx="13315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东加</a:t>
            </a:r>
            <a:endParaRPr lang="zh-CN" altLang="en-US" sz="2800" b="1">
              <a:solidFill>
                <a:srgbClr val="FF0000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94919" name="矩形 294918"/>
          <p:cNvSpPr/>
          <p:nvPr/>
        </p:nvSpPr>
        <p:spPr>
          <a:xfrm>
            <a:off x="9852025" y="2096770"/>
            <a:ext cx="6432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西</a:t>
            </a:r>
            <a:endParaRPr lang="zh-CN" altLang="en-US" sz="2800" b="1">
              <a:solidFill>
                <a:srgbClr val="FF0000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294920" name="矩形 294919"/>
          <p:cNvSpPr/>
          <p:nvPr/>
        </p:nvSpPr>
        <p:spPr>
          <a:xfrm>
            <a:off x="1025525" y="2705100"/>
            <a:ext cx="124841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</a:rPr>
              <a:t>西减</a:t>
            </a:r>
            <a:endParaRPr lang="zh-CN" altLang="en-US" sz="2800" b="1">
              <a:solidFill>
                <a:srgbClr val="FF0000"/>
              </a:solidFill>
              <a:effectLst/>
              <a:latin typeface="华文中宋" panose="02010600040101010101" charset="-122"/>
              <a:ea typeface="华文中宋" panose="02010600040101010101" charset="-122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49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949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4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94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4917" grpId="0"/>
      <p:bldP spid="294918" grpId="0"/>
      <p:bldP spid="294919" grpId="0"/>
      <p:bldP spid="29492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1314" name="TextBox 4"/>
          <p:cNvSpPr txBox="1"/>
          <p:nvPr/>
        </p:nvSpPr>
        <p:spPr>
          <a:xfrm>
            <a:off x="482600" y="932180"/>
            <a:ext cx="11567795" cy="13836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(3)</a:t>
            </a:r>
            <a:r>
              <a:rPr lang="zh-CN" altLang="en-US" sz="2800" b="1">
                <a:solidFill>
                  <a:srgbClr val="FF0000"/>
                </a:solidFill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三定差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：即确定所求点与已知时间点的经度差，以确定时差，如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E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点所在经线与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ND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经度相差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45°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，时差为</a:t>
            </a:r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3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小时。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141315" name="文本框 141314"/>
          <p:cNvSpPr txBox="1"/>
          <p:nvPr/>
        </p:nvSpPr>
        <p:spPr>
          <a:xfrm>
            <a:off x="543560" y="400685"/>
            <a:ext cx="31483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1.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地方时及计算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pic>
        <p:nvPicPr>
          <p:cNvPr id="141316" name="Picture 4" descr="E:\忘记你\课件\2012年高三一轮\大样\新课标\三维\人教地理\1-18.TIF"/>
          <p:cNvPicPr>
            <a:picLocks noChangeAspect="1"/>
          </p:cNvPicPr>
          <p:nvPr/>
        </p:nvPicPr>
        <p:blipFill>
          <a:blip r:embed="rId3" r:link="rId2"/>
          <a:stretch>
            <a:fillRect/>
          </a:stretch>
        </p:blipFill>
        <p:spPr>
          <a:xfrm>
            <a:off x="3215640" y="2818765"/>
            <a:ext cx="5537200" cy="33578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1318" name="直接连接符 141317"/>
          <p:cNvSpPr/>
          <p:nvPr/>
        </p:nvSpPr>
        <p:spPr>
          <a:xfrm flipH="1">
            <a:off x="4897755" y="3785870"/>
            <a:ext cx="872490" cy="812800"/>
          </a:xfrm>
          <a:prstGeom prst="line">
            <a:avLst/>
          </a:prstGeom>
          <a:ln w="57150" cap="flat" cmpd="sng">
            <a:solidFill>
              <a:srgbClr val="FF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141323" name="文本框 141322"/>
          <p:cNvSpPr txBox="1"/>
          <p:nvPr/>
        </p:nvSpPr>
        <p:spPr>
          <a:xfrm>
            <a:off x="8380413" y="5768975"/>
            <a:ext cx="436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</a:rPr>
              <a:t>18</a:t>
            </a:r>
            <a:endParaRPr lang="en-US" altLang="zh-CN"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1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  <p:cond evt="onBegin" delay="0">
                          <p:tn val="8"/>
                        </p:cond>
                      </p:stCondLst>
                      <p:childTnLst>
                        <p:par>
                          <p:cTn id="1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1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2340" name="矩形 142339"/>
          <p:cNvSpPr>
            <a:spLocks noChangeAspect="1" noTextEdit="1"/>
          </p:cNvSpPr>
          <p:nvPr/>
        </p:nvSpPr>
        <p:spPr>
          <a:xfrm>
            <a:off x="1992313" y="908050"/>
            <a:ext cx="7515225" cy="26035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142342" name="矩形 142341"/>
          <p:cNvSpPr/>
          <p:nvPr/>
        </p:nvSpPr>
        <p:spPr>
          <a:xfrm>
            <a:off x="543243" y="1186498"/>
            <a:ext cx="8629015" cy="861695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altLang="zh-CN" sz="2800" b="1">
                <a:solidFill>
                  <a:srgbClr val="000000"/>
                </a:solidFill>
                <a:latin typeface="华文中宋" panose="02010600040101010101" charset="-122"/>
                <a:ea typeface="华文中宋" panose="02010600040101010101" charset="-122"/>
              </a:rPr>
              <a:t>(4)</a:t>
            </a:r>
            <a:r>
              <a:rPr lang="zh-CN" altLang="en-US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四定值：</a:t>
            </a:r>
            <a:r>
              <a:rPr lang="zh-CN" altLang="en-US" sz="2800" b="1">
                <a:solidFill>
                  <a:srgbClr val="000000"/>
                </a:solidFill>
                <a:latin typeface="华文中宋" panose="02010600040101010101" charset="-122"/>
                <a:ea typeface="华文中宋" panose="02010600040101010101" charset="-122"/>
                <a:sym typeface="+mn-ea"/>
              </a:rPr>
              <a:t>即根据前面所确定的条件计算出所求时间，</a:t>
            </a:r>
            <a:endParaRPr lang="zh-CN" altLang="en-US" sz="2800" b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  <a:p>
            <a:pPr algn="l"/>
            <a:endParaRPr lang="en-US" altLang="zh-CN" sz="2800" b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142346" name="矩形 142345"/>
          <p:cNvSpPr/>
          <p:nvPr/>
        </p:nvSpPr>
        <p:spPr>
          <a:xfrm>
            <a:off x="8001000" y="1074738"/>
            <a:ext cx="114300" cy="430530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lstStyle/>
          <a:p>
            <a:r>
              <a:rPr lang="en-US" altLang="zh-CN" sz="2800" b="1">
                <a:solidFill>
                  <a:srgbClr val="000000"/>
                </a:solidFill>
                <a:latin typeface="华文中宋" panose="02010600040101010101" charset="-122"/>
                <a:ea typeface="华文中宋" panose="02010600040101010101" charset="-122"/>
              </a:rPr>
              <a:t> </a:t>
            </a:r>
            <a:endParaRPr lang="en-US" altLang="zh-CN" sz="2800" b="1">
              <a:solidFill>
                <a:srgbClr val="000000"/>
              </a:solidFill>
              <a:effectLst>
                <a:outerShdw blurRad="38100" dist="38100" dir="2700000">
                  <a:srgbClr val="C0C0C0"/>
                </a:outerShdw>
              </a:effectLst>
              <a:latin typeface="华文中宋" panose="02010600040101010101" charset="-122"/>
              <a:ea typeface="华文中宋" panose="02010600040101010101" charset="-122"/>
            </a:endParaRPr>
          </a:p>
        </p:txBody>
      </p:sp>
      <p:pic>
        <p:nvPicPr>
          <p:cNvPr id="142381" name="Picture 4" descr="E:\忘记你\课件\2012年高三一轮\大样\新课标\三维\人教地理\1-18.TIF"/>
          <p:cNvPicPr>
            <a:picLocks noChangeAspect="1"/>
          </p:cNvPicPr>
          <p:nvPr/>
        </p:nvPicPr>
        <p:blipFill>
          <a:blip r:embed="rId3" r:link="rId2"/>
          <a:stretch>
            <a:fillRect/>
          </a:stretch>
        </p:blipFill>
        <p:spPr>
          <a:xfrm>
            <a:off x="3840163" y="2566988"/>
            <a:ext cx="5183187" cy="3143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2382" name="文本框 142381"/>
          <p:cNvSpPr txBox="1"/>
          <p:nvPr/>
        </p:nvSpPr>
        <p:spPr>
          <a:xfrm>
            <a:off x="3011488" y="3921125"/>
            <a:ext cx="7162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</a:rPr>
              <a:t>0(24)</a:t>
            </a:r>
            <a:endParaRPr lang="en-US" altLang="zh-CN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42383" name="文本框 142382"/>
          <p:cNvSpPr txBox="1"/>
          <p:nvPr/>
        </p:nvSpPr>
        <p:spPr>
          <a:xfrm>
            <a:off x="5187950" y="5559425"/>
            <a:ext cx="309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</a:rPr>
              <a:t>6</a:t>
            </a:r>
            <a:endParaRPr lang="en-US" altLang="zh-CN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42384" name="文本框 142383"/>
          <p:cNvSpPr txBox="1"/>
          <p:nvPr/>
        </p:nvSpPr>
        <p:spPr>
          <a:xfrm>
            <a:off x="6756400" y="3903663"/>
            <a:ext cx="436880" cy="3683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r>
              <a:rPr lang="en-US" altLang="zh-CN">
                <a:solidFill>
                  <a:srgbClr val="FF0000"/>
                </a:solidFill>
                <a:effectLst>
                  <a:outerShdw blurRad="38100" dist="38100" dir="2700000">
                    <a:srgbClr val="C0C0C0"/>
                  </a:outerShdw>
                </a:effectLst>
                <a:latin typeface="Arial" panose="020b0604020202020204" pitchFamily="34" charset="0"/>
                <a:ea typeface="黑体" panose="02010609060101010101" pitchFamily="2" charset="-122"/>
              </a:rPr>
              <a:t>12</a:t>
            </a:r>
            <a:endParaRPr lang="en-US" altLang="zh-CN">
              <a:solidFill>
                <a:srgbClr val="FF0000"/>
              </a:solidFill>
              <a:effectLst>
                <a:outerShdw blurRad="38100" dist="38100" dir="2700000">
                  <a:srgbClr val="C0C0C0"/>
                </a:outerShdw>
              </a:effectLst>
              <a:latin typeface="Arial" panose="020b0604020202020204" pitchFamily="34" charset="0"/>
              <a:ea typeface="黑体" panose="02010609060101010101" pitchFamily="2" charset="-122"/>
            </a:endParaRPr>
          </a:p>
        </p:txBody>
      </p:sp>
      <p:sp>
        <p:nvSpPr>
          <p:cNvPr id="141315" name="文本框 141314"/>
          <p:cNvSpPr txBox="1"/>
          <p:nvPr/>
        </p:nvSpPr>
        <p:spPr>
          <a:xfrm>
            <a:off x="543560" y="400685"/>
            <a:ext cx="314833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r>
              <a:rPr lang="en-US" altLang="zh-CN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1.</a:t>
            </a:r>
            <a:r>
              <a:rPr lang="zh-CN" altLang="en-US" sz="2800" b="1">
                <a:effectLst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地方时及计算</a:t>
            </a:r>
            <a:endParaRPr lang="zh-CN" altLang="en-US" sz="2800" b="1">
              <a:effectLst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>
    <p:pull dir="r"/>
  </p:transition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文本框 2"/>
          <p:cNvSpPr txBox="1"/>
          <p:nvPr/>
        </p:nvSpPr>
        <p:spPr>
          <a:xfrm>
            <a:off x="549275" y="413385"/>
            <a:ext cx="11370945" cy="181483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【例1】：60°W地方时为2:00，求算110°E地方时是几点？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解：（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）求经度差：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170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°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(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同减异加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)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2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换算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时间差：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11:20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  <a:p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    </a:t>
            </a:r>
            <a:r>
              <a:rPr lang="en-US" altLang="zh-CN" sz="28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</a:t>
            </a:r>
            <a:r>
              <a:rPr lang="zh-CN" altLang="en-US" sz="28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（</a:t>
            </a:r>
            <a:r>
              <a:rPr lang="en-US" altLang="zh-CN" sz="28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3</a:t>
            </a:r>
            <a:r>
              <a:rPr lang="zh-CN" altLang="en-US" sz="28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）求地方时：</a:t>
            </a:r>
            <a:r>
              <a:rPr lang="en-US" altLang="zh-CN" sz="28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13:20</a:t>
            </a:r>
            <a:r>
              <a:rPr lang="en-US" altLang="zh-CN" sz="28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(</a:t>
            </a:r>
            <a:r>
              <a:rPr lang="zh-CN" altLang="en-US" sz="28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东加西减</a:t>
            </a:r>
            <a:r>
              <a:rPr lang="en-US" altLang="zh-CN" sz="2800" b="1">
                <a:solidFill>
                  <a:schemeClr val="tx1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)</a:t>
            </a:r>
            <a:endParaRPr lang="en-US" altLang="zh-CN" sz="2800" b="1">
              <a:solidFill>
                <a:schemeClr val="tx1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  <a:sym typeface="+mn-ea"/>
            </a:endParaRPr>
          </a:p>
        </p:txBody>
      </p:sp>
      <p:sp>
        <p:nvSpPr>
          <p:cNvPr id="52226" name="文本框 52225"/>
          <p:cNvSpPr txBox="1"/>
          <p:nvPr/>
        </p:nvSpPr>
        <p:spPr>
          <a:xfrm>
            <a:off x="471170" y="4419600"/>
            <a:ext cx="6603365" cy="103886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 algn="l">
              <a:lnSpc>
                <a:spcPct val="110000"/>
              </a:lnSpc>
            </a:pP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【例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2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】：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图的中心点为北极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,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若阴影部分表示黑夜，判断甲地时间（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  <a:sym typeface="+mn-ea"/>
              </a:rPr>
              <a:t>   ）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52253" name="文本框 52252"/>
          <p:cNvSpPr txBox="1"/>
          <p:nvPr/>
        </p:nvSpPr>
        <p:spPr>
          <a:xfrm>
            <a:off x="635635" y="5751195"/>
            <a:ext cx="626173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lstStyle/>
          <a:p>
            <a:pPr lvl="0"/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A  8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时     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B 9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时  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C 15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时     </a:t>
            </a:r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D 16</a:t>
            </a:r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时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52255" name="文本框 52254"/>
          <p:cNvSpPr txBox="1"/>
          <p:nvPr/>
        </p:nvSpPr>
        <p:spPr>
          <a:xfrm>
            <a:off x="4797266" y="4819095"/>
            <a:ext cx="559435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4000" b="1">
                <a:solidFill>
                  <a:srgbClr val="FF0000"/>
                </a:solidFill>
                <a:latin typeface="华文中宋" panose="02010600040101010101" charset="-122"/>
                <a:ea typeface="华文中宋" panose="02010600040101010101" charset="-122"/>
              </a:rPr>
              <a:t>B</a:t>
            </a:r>
            <a:endParaRPr lang="en-US" altLang="zh-CN" sz="4000" b="1">
              <a:solidFill>
                <a:srgbClr val="FF0000"/>
              </a:solidFill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2245" name="文本框 52244"/>
          <p:cNvSpPr txBox="1"/>
          <p:nvPr/>
        </p:nvSpPr>
        <p:spPr>
          <a:xfrm>
            <a:off x="9650492" y="3576479"/>
            <a:ext cx="548878" cy="320279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2250" name="文本框 52249"/>
          <p:cNvSpPr txBox="1"/>
          <p:nvPr/>
        </p:nvSpPr>
        <p:spPr>
          <a:xfrm>
            <a:off x="8821817" y="4977845"/>
            <a:ext cx="182165" cy="31789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2251" name="文本框 52250"/>
          <p:cNvSpPr txBox="1"/>
          <p:nvPr/>
        </p:nvSpPr>
        <p:spPr>
          <a:xfrm>
            <a:off x="7906226" y="5612448"/>
            <a:ext cx="732235" cy="31789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2252" name="文本框 52251"/>
          <p:cNvSpPr txBox="1"/>
          <p:nvPr/>
        </p:nvSpPr>
        <p:spPr>
          <a:xfrm>
            <a:off x="7368064" y="4977845"/>
            <a:ext cx="827485" cy="476250"/>
          </a:xfrm>
          <a:prstGeom prst="rect">
            <a:avLst/>
          </a:prstGeom>
          <a:noFill/>
          <a:ln w="28575">
            <a:noFill/>
          </a:ln>
        </p:spPr>
        <p:txBody>
          <a:bodyPr wrap="none" anchor="ctr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grpSp>
        <p:nvGrpSpPr>
          <p:cNvPr id="2" name="组合 21"/>
          <p:cNvGrpSpPr/>
          <p:nvPr/>
        </p:nvGrpSpPr>
        <p:grpSpPr>
          <a:xfrm>
            <a:off x="1674495" y="2861945"/>
            <a:ext cx="9724390" cy="836295"/>
            <a:chOff x="228600" y="3429000"/>
            <a:chExt cx="9724390" cy="836295"/>
          </a:xfrm>
        </p:grpSpPr>
        <p:cxnSp>
          <p:nvCxnSpPr>
            <p:cNvPr id="10" name="直接连接符 9"/>
            <p:cNvCxnSpPr/>
            <p:nvPr/>
          </p:nvCxnSpPr>
          <p:spPr>
            <a:xfrm>
              <a:off x="609600" y="3733800"/>
              <a:ext cx="795655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/>
          </p:nvCxnSpPr>
          <p:spPr>
            <a:xfrm rot="5400000">
              <a:off x="447675" y="3590925"/>
              <a:ext cx="32385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rot="5400000">
              <a:off x="4419600" y="3581400"/>
              <a:ext cx="3048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接连接符 14"/>
            <p:cNvCxnSpPr/>
            <p:nvPr/>
          </p:nvCxnSpPr>
          <p:spPr>
            <a:xfrm rot="5400000">
              <a:off x="8382000" y="3581400"/>
              <a:ext cx="304800" cy="0"/>
            </a:xfrm>
            <a:prstGeom prst="line">
              <a:avLst/>
            </a:prstGeom>
            <a:ln w="635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57" name="TextBox 16"/>
            <p:cNvSpPr txBox="1"/>
            <p:nvPr/>
          </p:nvSpPr>
          <p:spPr>
            <a:xfrm>
              <a:off x="4324350" y="3733800"/>
              <a:ext cx="914400" cy="521970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lvl="0" eaLnBrk="1" hangingPunct="1"/>
              <a:r>
                <a:rPr lang="en-US" altLang="zh-CN" sz="2800" b="1">
                  <a:latin typeface="华文中宋" panose="02010600040101010101" charset="-122"/>
                  <a:ea typeface="华文中宋" panose="02010600040101010101" charset="-122"/>
                  <a:cs typeface="华文中宋" panose="02010600040101010101" charset="-122"/>
                </a:rPr>
                <a:t>0°</a:t>
              </a:r>
              <a:endPara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endParaRPr>
            </a:p>
          </p:txBody>
        </p:sp>
        <p:sp>
          <p:nvSpPr>
            <p:cNvPr id="10258" name="TextBox 18"/>
            <p:cNvSpPr txBox="1"/>
            <p:nvPr/>
          </p:nvSpPr>
          <p:spPr>
            <a:xfrm>
              <a:off x="228600" y="3743325"/>
              <a:ext cx="1447800" cy="5219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lvl="0" eaLnBrk="1" hangingPunct="1"/>
              <a:r>
                <a:rPr lang="en-US" altLang="zh-CN" sz="2800" b="1">
                  <a:latin typeface="华文中宋" panose="02010600040101010101" charset="-122"/>
                  <a:ea typeface="华文中宋" panose="02010600040101010101" charset="-122"/>
                  <a:cs typeface="华文中宋" panose="02010600040101010101" charset="-122"/>
                </a:rPr>
                <a:t>180°</a:t>
              </a:r>
              <a:endPara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endParaRPr>
            </a:p>
          </p:txBody>
        </p:sp>
        <p:sp>
          <p:nvSpPr>
            <p:cNvPr id="10259" name="TextBox 19"/>
            <p:cNvSpPr txBox="1"/>
            <p:nvPr/>
          </p:nvSpPr>
          <p:spPr>
            <a:xfrm>
              <a:off x="8077200" y="3743325"/>
              <a:ext cx="1875790" cy="521970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square">
              <a:spAutoFit/>
            </a:bodyPr>
            <a:lstStyle/>
            <a:p>
              <a:pPr lvl="0" eaLnBrk="1" hangingPunct="1"/>
              <a:r>
                <a:rPr lang="en-US" altLang="zh-CN" sz="2800" b="1">
                  <a:latin typeface="华文中宋" panose="02010600040101010101" charset="-122"/>
                  <a:ea typeface="华文中宋" panose="02010600040101010101" charset="-122"/>
                  <a:cs typeface="华文中宋" panose="02010600040101010101" charset="-122"/>
                </a:rPr>
                <a:t>180°</a:t>
              </a:r>
              <a:endParaRPr lang="en-US" altLang="zh-CN" sz="2800" b="1"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endParaRPr>
            </a:p>
          </p:txBody>
        </p:sp>
      </p:grpSp>
      <p:sp>
        <p:nvSpPr>
          <p:cNvPr id="4" name="线形标注 2 3"/>
          <p:cNvSpPr/>
          <p:nvPr/>
        </p:nvSpPr>
        <p:spPr>
          <a:xfrm>
            <a:off x="8876030" y="2375535"/>
            <a:ext cx="1282700" cy="431800"/>
          </a:xfrm>
          <a:prstGeom prst="borderCallout2">
            <a:avLst>
              <a:gd name="adj1" fmla="val 65842"/>
              <a:gd name="adj2" fmla="val -1021"/>
              <a:gd name="adj3" fmla="val 63127"/>
              <a:gd name="adj4" fmla="val -31750"/>
              <a:gd name="adj5" fmla="val 175773"/>
              <a:gd name="adj6" fmla="val -32620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110°E</a:t>
            </a:r>
            <a:endParaRPr kumimoji="0" lang="en-US" altLang="zh-CN" sz="2400" b="1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sp>
        <p:nvSpPr>
          <p:cNvPr id="5" name="线形标注 2 4"/>
          <p:cNvSpPr/>
          <p:nvPr/>
        </p:nvSpPr>
        <p:spPr>
          <a:xfrm flipH="1">
            <a:off x="2859405" y="2359660"/>
            <a:ext cx="1295400" cy="431800"/>
          </a:xfrm>
          <a:prstGeom prst="borderCallout2">
            <a:avLst>
              <a:gd name="adj1" fmla="val 68235"/>
              <a:gd name="adj2" fmla="val -934"/>
              <a:gd name="adj3" fmla="val 65441"/>
              <a:gd name="adj4" fmla="val -26046"/>
              <a:gd name="adj5" fmla="val 180441"/>
              <a:gd name="adj6" fmla="val -25512"/>
            </a:avLst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60°</a:t>
            </a:r>
            <a:r>
              <a:rPr kumimoji="0" lang="en-US" sz="2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W</a:t>
            </a:r>
            <a:endParaRPr kumimoji="0" lang="en-US" sz="2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7778115" y="4158695"/>
            <a:ext cx="2867025" cy="2564606"/>
            <a:chOff x="1328" y="1045"/>
            <a:chExt cx="2408" cy="2154"/>
          </a:xfrm>
        </p:grpSpPr>
        <p:sp>
          <p:nvSpPr>
            <p:cNvPr id="9" name="椭圆 8"/>
            <p:cNvSpPr>
              <a:spLocks noChangeAspect="1"/>
            </p:cNvSpPr>
            <p:nvPr/>
          </p:nvSpPr>
          <p:spPr>
            <a:xfrm>
              <a:off x="1581" y="1045"/>
              <a:ext cx="2155" cy="2154"/>
            </a:xfrm>
            <a:prstGeom prst="ellipse">
              <a:avLst/>
            </a:prstGeom>
            <a:solidFill>
              <a:srgbClr val="FFFFFF"/>
            </a:solidFill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>
              <a:pPr lvl="0"/>
              <a:endParaRPr sz="2800" b="1">
                <a:latin typeface="华文中宋" panose="02010600040101010101" charset="-122"/>
                <a:ea typeface="华文中宋" panose="02010600040101010101" charset="-122"/>
              </a:endParaRPr>
            </a:p>
          </p:txBody>
        </p:sp>
        <p:grpSp>
          <p:nvGrpSpPr>
            <p:cNvPr id="11" name="组合 10"/>
            <p:cNvGrpSpPr/>
            <p:nvPr/>
          </p:nvGrpSpPr>
          <p:grpSpPr>
            <a:xfrm>
              <a:off x="1328" y="1159"/>
              <a:ext cx="2008" cy="1761"/>
              <a:chOff x="1328" y="1159"/>
              <a:chExt cx="2008" cy="1761"/>
            </a:xfrm>
          </p:grpSpPr>
          <p:sp>
            <p:nvSpPr>
              <p:cNvPr id="13" name="直接连接符 12"/>
              <p:cNvSpPr/>
              <p:nvPr/>
            </p:nvSpPr>
            <p:spPr>
              <a:xfrm flipH="1">
                <a:off x="2196" y="1159"/>
                <a:ext cx="961" cy="1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6" name="直接连接符 15"/>
              <p:cNvSpPr/>
              <p:nvPr/>
            </p:nvSpPr>
            <p:spPr>
              <a:xfrm flipH="1">
                <a:off x="1940" y="1292"/>
                <a:ext cx="1396" cy="2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7" name="直接连接符 16"/>
              <p:cNvSpPr/>
              <p:nvPr/>
            </p:nvSpPr>
            <p:spPr>
              <a:xfrm flipH="1">
                <a:off x="1735" y="1559"/>
                <a:ext cx="1512" cy="1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8" name="直接连接符 17"/>
              <p:cNvSpPr/>
              <p:nvPr/>
            </p:nvSpPr>
            <p:spPr>
              <a:xfrm flipH="1">
                <a:off x="1812" y="1426"/>
                <a:ext cx="1524" cy="18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19" name="直接连接符 18"/>
              <p:cNvSpPr/>
              <p:nvPr/>
            </p:nvSpPr>
            <p:spPr>
              <a:xfrm flipH="1">
                <a:off x="1671" y="1692"/>
                <a:ext cx="1396" cy="9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20" name="直接连接符 19"/>
              <p:cNvSpPr/>
              <p:nvPr/>
            </p:nvSpPr>
            <p:spPr>
              <a:xfrm flipH="1">
                <a:off x="1620" y="1825"/>
                <a:ext cx="1358" cy="12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sp>
            <p:nvSpPr>
              <p:cNvPr id="37" name="直接连接符 36"/>
              <p:cNvSpPr/>
              <p:nvPr/>
            </p:nvSpPr>
            <p:spPr>
              <a:xfrm flipH="1">
                <a:off x="1543" y="1958"/>
                <a:ext cx="1255" cy="0"/>
              </a:xfrm>
              <a:prstGeom prst="line">
                <a:avLst/>
              </a:prstGeom>
              <a:ln w="9525" cap="flat" cmpd="sng">
                <a:solidFill>
                  <a:srgbClr val="000000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/>
              <a:lstStyle/>
              <a:p/>
            </p:txBody>
          </p:sp>
          <p:grpSp>
            <p:nvGrpSpPr>
              <p:cNvPr id="38" name="组合 37"/>
              <p:cNvGrpSpPr/>
              <p:nvPr/>
            </p:nvGrpSpPr>
            <p:grpSpPr>
              <a:xfrm>
                <a:off x="1328" y="2002"/>
                <a:ext cx="1189" cy="918"/>
                <a:chOff x="1328" y="2002"/>
                <a:chExt cx="1189" cy="918"/>
              </a:xfrm>
            </p:grpSpPr>
            <p:sp>
              <p:nvSpPr>
                <p:cNvPr id="39" name="任意多边形 38"/>
                <p:cNvSpPr/>
                <p:nvPr/>
              </p:nvSpPr>
              <p:spPr>
                <a:xfrm>
                  <a:off x="1328" y="2002"/>
                  <a:ext cx="253" cy="918"/>
                </a:xfrm>
                <a:custGeom>
                  <a:rect l="l" t="t" r="r" b="b"/>
                  <a:pathLst>
                    <a:path w="285" h="946">
                      <a:moveTo>
                        <a:pt x="0" y="0"/>
                      </a:moveTo>
                      <a:cubicBezTo>
                        <a:pt x="17" y="103"/>
                        <a:pt x="58" y="478"/>
                        <a:pt x="105" y="636"/>
                      </a:cubicBezTo>
                      <a:cubicBezTo>
                        <a:pt x="152" y="794"/>
                        <a:pt x="225" y="870"/>
                        <a:pt x="285" y="948"/>
                      </a:cubicBezTo>
                    </a:path>
                  </a:pathLst>
                </a:custGeom>
                <a:noFill/>
                <a:ln w="9525" cap="flat" cmpd="sng">
                  <a:solidFill>
                    <a:srgbClr val="000000"/>
                  </a:solidFill>
                  <a:prstDash val="solid"/>
                  <a:headEnd type="none" w="med" len="med"/>
                  <a:tailEnd type="triangle" w="med" len="med"/>
                </a:ln>
              </p:spPr>
              <p:txBody>
                <a:bodyPr/>
                <a:lstStyle/>
                <a:p>
                  <a:endParaRPr lang="zh-CN" altLang="en-US" sz="2800" b="1">
                    <a:latin typeface="华文中宋" panose="02010600040101010101" charset="-122"/>
                    <a:ea typeface="华文中宋" panose="02010600040101010101" charset="-122"/>
                  </a:endParaRPr>
                </a:p>
              </p:txBody>
            </p:sp>
            <p:sp>
              <p:nvSpPr>
                <p:cNvPr id="40" name="直接连接符 39"/>
                <p:cNvSpPr/>
                <p:nvPr/>
              </p:nvSpPr>
              <p:spPr>
                <a:xfrm>
                  <a:off x="1610" y="2251"/>
                  <a:ext cx="907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41" name="直接连接符 40"/>
                <p:cNvSpPr/>
                <p:nvPr/>
              </p:nvSpPr>
              <p:spPr>
                <a:xfrm>
                  <a:off x="1610" y="2432"/>
                  <a:ext cx="726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42" name="直接连接符 41"/>
                <p:cNvSpPr/>
                <p:nvPr/>
              </p:nvSpPr>
              <p:spPr>
                <a:xfrm>
                  <a:off x="1701" y="2568"/>
                  <a:ext cx="499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  <p:sp>
              <p:nvSpPr>
                <p:cNvPr id="43" name="直接连接符 42"/>
                <p:cNvSpPr/>
                <p:nvPr/>
              </p:nvSpPr>
              <p:spPr>
                <a:xfrm>
                  <a:off x="1746" y="2704"/>
                  <a:ext cx="318" cy="0"/>
                </a:xfrm>
                <a:prstGeom prst="line">
                  <a:avLst/>
                </a:prstGeom>
                <a:ln w="9525" cap="flat" cmpd="sng">
                  <a:solidFill>
                    <a:schemeClr val="tx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/>
                <a:lstStyle/>
                <a:p/>
              </p:txBody>
            </p:sp>
          </p:grpSp>
        </p:grpSp>
      </p:grpSp>
      <p:sp>
        <p:nvSpPr>
          <p:cNvPr id="44" name="直接连接符 43"/>
          <p:cNvSpPr/>
          <p:nvPr/>
        </p:nvSpPr>
        <p:spPr>
          <a:xfrm rot="18900000">
            <a:off x="8089980" y="5404961"/>
            <a:ext cx="2563415" cy="1191"/>
          </a:xfrm>
          <a:prstGeom prst="line">
            <a:avLst/>
          </a:prstGeom>
          <a:ln w="9525" cap="flat" cmpd="sng">
            <a:solidFill>
              <a:srgbClr val="000000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/>
        </p:txBody>
      </p:sp>
      <p:sp>
        <p:nvSpPr>
          <p:cNvPr id="45" name="文本框 44"/>
          <p:cNvSpPr txBox="1"/>
          <p:nvPr/>
        </p:nvSpPr>
        <p:spPr>
          <a:xfrm>
            <a:off x="10104517" y="4304824"/>
            <a:ext cx="548878" cy="320279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grpSp>
        <p:nvGrpSpPr>
          <p:cNvPr id="46" name="组合 45"/>
          <p:cNvGrpSpPr/>
          <p:nvPr/>
        </p:nvGrpSpPr>
        <p:grpSpPr>
          <a:xfrm>
            <a:off x="8089980" y="4163140"/>
            <a:ext cx="2563415" cy="2572940"/>
            <a:chOff x="1581" y="1026"/>
            <a:chExt cx="2153" cy="2161"/>
          </a:xfrm>
        </p:grpSpPr>
        <p:sp>
          <p:nvSpPr>
            <p:cNvPr id="47" name="直接连接符 46"/>
            <p:cNvSpPr/>
            <p:nvPr/>
          </p:nvSpPr>
          <p:spPr>
            <a:xfrm>
              <a:off x="1581" y="2110"/>
              <a:ext cx="2153" cy="0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8" name="直接连接符 47"/>
            <p:cNvSpPr/>
            <p:nvPr/>
          </p:nvSpPr>
          <p:spPr>
            <a:xfrm rot="2700000">
              <a:off x="1581" y="2110"/>
              <a:ext cx="2152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  <p:sp>
          <p:nvSpPr>
            <p:cNvPr id="49" name="直接连接符 48"/>
            <p:cNvSpPr/>
            <p:nvPr/>
          </p:nvSpPr>
          <p:spPr>
            <a:xfrm rot="5400000">
              <a:off x="1581" y="2101"/>
              <a:ext cx="2152" cy="1"/>
            </a:xfrm>
            <a:prstGeom prst="line">
              <a:avLst/>
            </a:prstGeom>
            <a:ln w="9525" cap="flat" cmpd="sng">
              <a:solidFill>
                <a:srgbClr val="000000"/>
              </a:solidFill>
              <a:prstDash val="solid"/>
              <a:headEnd type="none" w="med" len="med"/>
              <a:tailEnd type="none" w="med" len="med"/>
            </a:ln>
          </p:spPr>
          <p:txBody>
            <a:bodyPr/>
            <a:lstStyle/>
            <a:p/>
          </p:txBody>
        </p:sp>
      </p:grpSp>
      <p:sp>
        <p:nvSpPr>
          <p:cNvPr id="50" name="文本框 49"/>
          <p:cNvSpPr txBox="1"/>
          <p:nvPr/>
        </p:nvSpPr>
        <p:spPr>
          <a:xfrm>
            <a:off x="9266317" y="5391865"/>
            <a:ext cx="182165" cy="31789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8350726" y="6026468"/>
            <a:ext cx="732235" cy="317897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7812564" y="5391865"/>
            <a:ext cx="827485" cy="476250"/>
          </a:xfrm>
          <a:prstGeom prst="rect">
            <a:avLst/>
          </a:prstGeom>
          <a:noFill/>
          <a:ln w="28575">
            <a:noFill/>
          </a:ln>
        </p:spPr>
        <p:txBody>
          <a:bodyPr wrap="none" anchor="ctr"/>
          <a:lstStyle/>
          <a:p>
            <a:pPr lvl="0" algn="just"/>
            <a:endParaRPr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3" name="椭圆 52"/>
          <p:cNvSpPr/>
          <p:nvPr/>
        </p:nvSpPr>
        <p:spPr>
          <a:xfrm>
            <a:off x="9330611" y="6269355"/>
            <a:ext cx="108347" cy="108347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/>
          <a:lstStyle/>
          <a:p>
            <a:endParaRPr lang="zh-CN" altLang="en-US"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9222264" y="5297805"/>
            <a:ext cx="44640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en-US" altLang="zh-CN" sz="2800" b="1">
                <a:latin typeface="华文中宋" panose="02010600040101010101" charset="-122"/>
                <a:ea typeface="华文中宋" panose="02010600040101010101" charset="-122"/>
              </a:rPr>
              <a:t>N</a:t>
            </a:r>
            <a:endParaRPr lang="en-US" altLang="zh-CN"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55" name="文本框 54"/>
          <p:cNvSpPr txBox="1"/>
          <p:nvPr/>
        </p:nvSpPr>
        <p:spPr>
          <a:xfrm>
            <a:off x="9372124" y="6095365"/>
            <a:ext cx="539115" cy="52197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lstStyle/>
          <a:p>
            <a:pPr lvl="0"/>
            <a:r>
              <a:rPr lang="zh-CN" altLang="en-US" sz="2800" b="1">
                <a:latin typeface="华文中宋" panose="02010600040101010101" charset="-122"/>
                <a:ea typeface="华文中宋" panose="02010600040101010101" charset="-122"/>
              </a:rPr>
              <a:t>甲</a:t>
            </a:r>
            <a:endParaRPr lang="zh-CN" altLang="en-US" sz="2800" b="1">
              <a:latin typeface="华文中宋" panose="02010600040101010101" charset="-122"/>
              <a:ea typeface="华文中宋" panose="02010600040101010101" charset="-122"/>
            </a:endParaRPr>
          </a:p>
        </p:txBody>
      </p:sp>
      <p:sp>
        <p:nvSpPr>
          <p:cNvPr id="6" name="Text Box 6"/>
          <p:cNvSpPr txBox="1"/>
          <p:nvPr/>
        </p:nvSpPr>
        <p:spPr>
          <a:xfrm>
            <a:off x="673735" y="3758565"/>
            <a:ext cx="8839200" cy="521970"/>
          </a:xfrm>
          <a:prstGeom prst="rect">
            <a:avLst/>
          </a:prstGeom>
          <a:noFill/>
          <a:ln w="28575">
            <a:noFill/>
          </a:ln>
        </p:spPr>
        <p:txBody>
          <a:bodyPr>
            <a:spAutoFit/>
          </a:bodyPr>
          <a:lstStyle/>
          <a:p>
            <a:pPr lvl="0"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所求的地方时 </a:t>
            </a:r>
            <a:r>
              <a:rPr lang="en-US" altLang="zh-CN" sz="28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=</a:t>
            </a:r>
            <a:r>
              <a:rPr lang="zh-CN" altLang="en-US" sz="28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已知地方时  </a:t>
            </a:r>
            <a:r>
              <a:rPr lang="en-US" altLang="zh-CN" sz="2800" b="1" u="sng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+</a:t>
            </a:r>
            <a:r>
              <a:rPr lang="en-US" altLang="zh-CN" sz="28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   4</a:t>
            </a:r>
            <a:r>
              <a:rPr lang="zh-CN" altLang="en-US" sz="28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分钟 </a:t>
            </a:r>
            <a:r>
              <a:rPr lang="en-US" altLang="zh-CN" sz="28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X </a:t>
            </a:r>
            <a:r>
              <a:rPr lang="zh-CN" altLang="en-US" sz="2800" b="1">
                <a:solidFill>
                  <a:srgbClr val="C00000"/>
                </a:solidFill>
                <a:latin typeface="华文中宋" panose="02010600040101010101" charset="-122"/>
                <a:ea typeface="华文中宋" panose="02010600040101010101" charset="-122"/>
                <a:cs typeface="华文中宋" panose="02010600040101010101" charset="-122"/>
              </a:rPr>
              <a:t>经度差</a:t>
            </a:r>
            <a:endParaRPr lang="zh-CN" altLang="en-US" sz="2800" b="1" u="sng">
              <a:solidFill>
                <a:srgbClr val="C00000"/>
              </a:solidFill>
              <a:latin typeface="华文中宋" panose="02010600040101010101" charset="-122"/>
              <a:ea typeface="华文中宋" panose="02010600040101010101" charset="-122"/>
              <a:cs typeface="华文中宋" panose="0201060004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55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46" name="组合 45"/>
          <p:cNvGrpSpPr/>
          <p:nvPr/>
        </p:nvGrpSpPr>
        <p:grpSpPr>
          <a:xfrm>
            <a:off x="-331462" y="2907"/>
            <a:ext cx="6599518" cy="6599518"/>
            <a:chOff x="806002" y="-2139809"/>
            <a:chExt cx="10883681" cy="10883681"/>
          </a:xfrm>
        </p:grpSpPr>
        <p:sp>
          <p:nvSpPr>
            <p:cNvPr id="29" name="椭圆 28"/>
            <p:cNvSpPr/>
            <p:nvPr/>
          </p:nvSpPr>
          <p:spPr>
            <a:xfrm flipV="1">
              <a:off x="806002" y="-2139809"/>
              <a:ext cx="10883681" cy="10883681"/>
            </a:xfrm>
            <a:prstGeom prst="ellipse">
              <a:avLst/>
            </a:prstGeom>
            <a:solidFill>
              <a:schemeClr val="bg1">
                <a:alpha val="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sp>
          <p:nvSpPr>
            <p:cNvPr id="8" name="任意多边形 7"/>
            <p:cNvSpPr/>
            <p:nvPr/>
          </p:nvSpPr>
          <p:spPr>
            <a:xfrm>
              <a:off x="3624618" y="690752"/>
              <a:ext cx="2603559" cy="5207076"/>
            </a:xfrm>
            <a:custGeom>
              <a:gdLst>
                <a:gd name="connsiteX0" fmla="*/ 1238997 w 1238997"/>
                <a:gd name="connsiteY0" fmla="*/ 0 h 2477974"/>
                <a:gd name="connsiteX1" fmla="*/ 1237144 w 1238997"/>
                <a:gd name="connsiteY1" fmla="*/ 3605 h 2477974"/>
                <a:gd name="connsiteX2" fmla="*/ 1222393 w 1238997"/>
                <a:gd name="connsiteY2" fmla="*/ 6397 h 2477974"/>
                <a:gd name="connsiteX3" fmla="*/ 925644 w 1238997"/>
                <a:gd name="connsiteY3" fmla="*/ 1238999 h 2477974"/>
                <a:gd name="connsiteX4" fmla="*/ 1222393 w 1238997"/>
                <a:gd name="connsiteY4" fmla="*/ 2471601 h 2477974"/>
                <a:gd name="connsiteX5" fmla="*/ 1229350 w 1238997"/>
                <a:gd name="connsiteY5" fmla="*/ 2472918 h 2477974"/>
                <a:gd name="connsiteX6" fmla="*/ 1231772 w 1238997"/>
                <a:gd name="connsiteY6" fmla="*/ 2477974 h 2477974"/>
                <a:gd name="connsiteX7" fmla="*/ 5 w 1238997"/>
                <a:gd name="connsiteY7" fmla="*/ 1235385 h 2477974"/>
                <a:gd name="connsiteX8" fmla="*/ 1238997 w 1238997"/>
                <a:gd name="connsiteY8" fmla="*/ 0 h 2477974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38997" h="2477974">
                  <a:moveTo>
                    <a:pt x="1238997" y="0"/>
                  </a:moveTo>
                  <a:lnTo>
                    <a:pt x="1237144" y="3605"/>
                  </a:lnTo>
                  <a:lnTo>
                    <a:pt x="1222393" y="6397"/>
                  </a:lnTo>
                  <a:cubicBezTo>
                    <a:pt x="1055714" y="69846"/>
                    <a:pt x="925644" y="597487"/>
                    <a:pt x="925644" y="1238999"/>
                  </a:cubicBezTo>
                  <a:cubicBezTo>
                    <a:pt x="925644" y="1880512"/>
                    <a:pt x="1055714" y="2408152"/>
                    <a:pt x="1222393" y="2471601"/>
                  </a:cubicBezTo>
                  <a:lnTo>
                    <a:pt x="1229350" y="2472918"/>
                  </a:lnTo>
                  <a:lnTo>
                    <a:pt x="1231772" y="2477974"/>
                  </a:lnTo>
                  <a:cubicBezTo>
                    <a:pt x="548915" y="2473992"/>
                    <a:pt x="-1987" y="1918252"/>
                    <a:pt x="5" y="1235385"/>
                  </a:cubicBezTo>
                  <a:cubicBezTo>
                    <a:pt x="1996" y="552519"/>
                    <a:pt x="556128" y="0"/>
                    <a:pt x="1238997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  <p:grpSp>
          <p:nvGrpSpPr>
            <p:cNvPr id="28" name="组合 27"/>
            <p:cNvGrpSpPr/>
            <p:nvPr/>
          </p:nvGrpSpPr>
          <p:grpSpPr>
            <a:xfrm>
              <a:off x="5525869" y="681056"/>
              <a:ext cx="1389103" cy="5223563"/>
              <a:chOff x="3554098" y="2055472"/>
              <a:chExt cx="661055" cy="2485820"/>
            </a:xfrm>
          </p:grpSpPr>
          <p:sp>
            <p:nvSpPr>
              <p:cNvPr id="11" name="弧形 10"/>
              <p:cNvSpPr/>
              <p:nvPr/>
            </p:nvSpPr>
            <p:spPr>
              <a:xfrm flipH="1">
                <a:off x="3581957" y="2055472"/>
                <a:ext cx="633196" cy="2474800"/>
              </a:xfrm>
              <a:prstGeom prst="arc">
                <a:avLst>
                  <a:gd name="adj1" fmla="val 101190"/>
                  <a:gd name="adj2" fmla="val 5394658"/>
                </a:avLst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18" name="弧形 17"/>
              <p:cNvSpPr/>
              <p:nvPr/>
            </p:nvSpPr>
            <p:spPr>
              <a:xfrm flipH="1">
                <a:off x="3578578" y="2066492"/>
                <a:ext cx="633196" cy="2474800"/>
              </a:xfrm>
              <a:prstGeom prst="arc">
                <a:avLst>
                  <a:gd name="adj1" fmla="val 16196312"/>
                  <a:gd name="adj2" fmla="val 21460363"/>
                </a:avLst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  <p:sp>
            <p:nvSpPr>
              <p:cNvPr id="21" name="椭圆 20"/>
              <p:cNvSpPr/>
              <p:nvPr/>
            </p:nvSpPr>
            <p:spPr>
              <a:xfrm flipH="1">
                <a:off x="3554098" y="3277391"/>
                <a:ext cx="52444" cy="52444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/>
                  </a:solidFill>
                  <a:latin typeface="微软雅黑" panose="020b0503020204020204" charset="-122"/>
                  <a:ea typeface="微软雅黑" panose="020b0503020204020204" charset="-122"/>
                </a:endParaRPr>
              </a:p>
            </p:txBody>
          </p:sp>
        </p:grpSp>
        <p:cxnSp>
          <p:nvCxnSpPr>
            <p:cNvPr id="40" name="直接箭头连接符 39"/>
            <p:cNvCxnSpPr/>
            <p:nvPr/>
          </p:nvCxnSpPr>
          <p:spPr>
            <a:xfrm flipH="1">
              <a:off x="8924192" y="4099019"/>
              <a:ext cx="1440148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接箭头连接符 40"/>
            <p:cNvCxnSpPr/>
            <p:nvPr/>
          </p:nvCxnSpPr>
          <p:spPr>
            <a:xfrm flipH="1">
              <a:off x="8924192" y="3291447"/>
              <a:ext cx="1440148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直接箭头连接符 41"/>
            <p:cNvCxnSpPr/>
            <p:nvPr/>
          </p:nvCxnSpPr>
          <p:spPr>
            <a:xfrm flipH="1">
              <a:off x="8924192" y="4906593"/>
              <a:ext cx="1440148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接箭头连接符 42"/>
            <p:cNvCxnSpPr/>
            <p:nvPr/>
          </p:nvCxnSpPr>
          <p:spPr>
            <a:xfrm flipH="1">
              <a:off x="8924192" y="2483875"/>
              <a:ext cx="1440148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接箭头连接符 43"/>
            <p:cNvCxnSpPr/>
            <p:nvPr/>
          </p:nvCxnSpPr>
          <p:spPr>
            <a:xfrm flipH="1">
              <a:off x="8924192" y="1676303"/>
              <a:ext cx="1440148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椭圆 1"/>
          <p:cNvSpPr/>
          <p:nvPr/>
        </p:nvSpPr>
        <p:spPr>
          <a:xfrm flipH="1">
            <a:off x="1378260" y="1721733"/>
            <a:ext cx="3148230" cy="3148232"/>
          </a:xfrm>
          <a:prstGeom prst="ellipse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椭圆 5"/>
          <p:cNvSpPr/>
          <p:nvPr/>
        </p:nvSpPr>
        <p:spPr>
          <a:xfrm flipH="1">
            <a:off x="1716471" y="2053353"/>
            <a:ext cx="2484986" cy="2484988"/>
          </a:xfrm>
          <a:prstGeom prst="ellipse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椭圆 6"/>
          <p:cNvSpPr/>
          <p:nvPr/>
        </p:nvSpPr>
        <p:spPr>
          <a:xfrm flipH="1">
            <a:off x="2555709" y="2892599"/>
            <a:ext cx="806504" cy="806504"/>
          </a:xfrm>
          <a:prstGeom prst="ellipse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" name="弧形 8"/>
          <p:cNvSpPr/>
          <p:nvPr/>
        </p:nvSpPr>
        <p:spPr>
          <a:xfrm rot="7966583" flipV="1">
            <a:off x="1164089" y="1518852"/>
            <a:ext cx="3555128" cy="3555126"/>
          </a:xfrm>
          <a:prstGeom prst="arc">
            <a:avLst>
              <a:gd name="adj1" fmla="val 17401621"/>
              <a:gd name="adj2" fmla="val 20564809"/>
            </a:avLst>
          </a:prstGeom>
          <a:ln w="12700">
            <a:solidFill>
              <a:schemeClr val="tx1">
                <a:lumMod val="75000"/>
                <a:lumOff val="25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2" name="组合 11"/>
          <p:cNvGrpSpPr/>
          <p:nvPr/>
        </p:nvGrpSpPr>
        <p:grpSpPr>
          <a:xfrm rot="1800000">
            <a:off x="1416821" y="1755432"/>
            <a:ext cx="3090988" cy="3090988"/>
            <a:chOff x="5033909" y="1952961"/>
            <a:chExt cx="2477997" cy="2477997"/>
          </a:xfrm>
        </p:grpSpPr>
        <p:cxnSp>
          <p:nvCxnSpPr>
            <p:cNvPr id="13" name="直接连接符 12"/>
            <p:cNvCxnSpPr/>
            <p:nvPr/>
          </p:nvCxnSpPr>
          <p:spPr>
            <a:xfrm>
              <a:off x="5033909" y="3191960"/>
              <a:ext cx="2477997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 flipH="1">
              <a:off x="6272908" y="1952961"/>
              <a:ext cx="0" cy="2477997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组合 14"/>
          <p:cNvGrpSpPr/>
          <p:nvPr/>
        </p:nvGrpSpPr>
        <p:grpSpPr>
          <a:xfrm rot="3600000">
            <a:off x="1389027" y="1724625"/>
            <a:ext cx="3157436" cy="3157434"/>
            <a:chOff x="5033909" y="1952961"/>
            <a:chExt cx="2477997" cy="2477997"/>
          </a:xfrm>
        </p:grpSpPr>
        <p:cxnSp>
          <p:nvCxnSpPr>
            <p:cNvPr id="16" name="直接连接符 15"/>
            <p:cNvCxnSpPr/>
            <p:nvPr/>
          </p:nvCxnSpPr>
          <p:spPr>
            <a:xfrm>
              <a:off x="5033909" y="3191960"/>
              <a:ext cx="2477997" cy="0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 flipH="1">
              <a:off x="6272908" y="1952961"/>
              <a:ext cx="0" cy="2477997"/>
            </a:xfrm>
            <a:prstGeom prst="line">
              <a:avLst/>
            </a:prstGeom>
            <a:ln w="190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6" name="直接连接符 25"/>
          <p:cNvCxnSpPr>
            <a:stCxn id="2" idx="2"/>
            <a:endCxn id="2" idx="6"/>
          </p:cNvCxnSpPr>
          <p:nvPr/>
        </p:nvCxnSpPr>
        <p:spPr>
          <a:xfrm flipH="1">
            <a:off x="1378260" y="3295849"/>
            <a:ext cx="3148230" cy="0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2968240" y="1711077"/>
            <a:ext cx="0" cy="3148932"/>
          </a:xfrm>
          <a:prstGeom prst="line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文本框 37"/>
          <p:cNvSpPr txBox="1"/>
          <p:nvPr/>
        </p:nvSpPr>
        <p:spPr>
          <a:xfrm>
            <a:off x="520593" y="2129264"/>
            <a:ext cx="615553" cy="2246769"/>
          </a:xfrm>
          <a:prstGeom prst="rect">
            <a:avLst/>
          </a:prstGeom>
          <a:noFill/>
        </p:spPr>
        <p:txBody>
          <a:bodyPr vert="eaVert" wrap="none" rtlCol="0" anchor="ctr">
            <a:spAutoFit/>
          </a:bodyPr>
          <a:lstStyle/>
          <a:p>
            <a:pPr algn="ctr"/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地球自转方向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528945" y="147955"/>
            <a:ext cx="6430010" cy="6067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0" algn="l">
              <a:lnSpc>
                <a:spcPct val="14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晨昏线平分地球，是过球心的大圆；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indent="0" algn="l">
              <a:lnSpc>
                <a:spcPct val="14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晨昏线平面与太阳光线垂直；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>
              <a:lnSpc>
                <a:spcPct val="14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晨昏线与地轴的夹角＝太阳直射点所在的纬度；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>
              <a:lnSpc>
                <a:spcPct val="14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晨昏线与赤道的夹角等于与其相切的纬线的纬</a:t>
            </a:r>
            <a:r>
              <a:rPr lang="zh-CN" altLang="en-US" sz="2800" smtClean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度；</a:t>
            </a:r>
            <a:endParaRPr lang="zh-CN" altLang="en-US" sz="2800" smtClean="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>
              <a:lnSpc>
                <a:spcPct val="14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晨昏线左右摆动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47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度；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  <a:p>
            <a:pPr indent="0" algn="l">
              <a:lnSpc>
                <a:spcPct val="140000"/>
              </a:lnSpc>
              <a:spcBef>
                <a:spcPts val="1800"/>
              </a:spcBef>
              <a:buFont typeface="+mj-lt"/>
              <a:buNone/>
            </a:pP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晨昏线上的各地太阳高度为</a:t>
            </a:r>
            <a:r>
              <a:rPr lang="en-US" altLang="zh-CN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0°</a:t>
            </a:r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；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514675" y="5285047"/>
            <a:ext cx="3065554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80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晨昏线的周日运动</a:t>
            </a:r>
            <a:endParaRPr lang="zh-CN" altLang="en-US" sz="2800">
              <a:solidFill>
                <a:schemeClr val="tx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6870" name="文本框 36869"/>
          <p:cNvSpPr txBox="1"/>
          <p:nvPr/>
        </p:nvSpPr>
        <p:spPr>
          <a:xfrm>
            <a:off x="706755" y="147955"/>
            <a:ext cx="402018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en-US" altLang="zh-CN" sz="32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2.</a:t>
            </a:r>
            <a:r>
              <a:rPr lang="zh-CN" altLang="en-US" sz="3200" b="1">
                <a:effectLst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晨昏线及其特点</a:t>
            </a:r>
            <a:endParaRPr lang="zh-CN" altLang="en-US" sz="3200" b="1">
              <a:effectLst/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</p:cSld>
  <p:clrMapOvr>
    <a:masterClrMapping/>
  </p:clrMapOvr>
  <mc:AlternateContent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2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</p:tagLst>
</file>

<file path=ppt/theme/theme1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wrap="square">
        <a:spAutoFit/>
      </a:bodyPr>
      <a:lstStyle>
        <a:defPPr marL="514350" indent="-514350" algn="l">
          <a:lnSpc>
            <a:spcPct val="80000"/>
          </a:lnSpc>
          <a:spcBef>
            <a:spcPts val="1800"/>
          </a:spcBef>
          <a:buFont typeface="+mj-lt"/>
          <a:buAutoNum type="arabicPeriod"/>
          <a:defRPr lang="zh-CN" altLang="en-US" sz="2800">
            <a:solidFill>
              <a:schemeClr val="tx1"/>
            </a:solidFill>
            <a:latin typeface="微软雅黑" panose="020B0503020204020204" charset="-122"/>
            <a:ea typeface="微软雅黑" panose="020B0503020204020204" charset="-122"/>
            <a:cs typeface="微软雅黑" panose="020B0503020204020204" charset="-122"/>
          </a:defRPr>
        </a:defPPr>
      </a:lst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aragraphs>149</Paragraphs>
  <Slides>19</Slides>
  <Notes>1</Notes>
  <TotalTime>0</TotalTime>
  <HiddenSlides>4</HiddenSlides>
  <MMClips>0</MMClips>
  <ScaleCrop>0</ScaleCrop>
  <HeadingPairs>
    <vt:vector baseType="variant" size="6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baseType="lpstr" size="32">
      <vt:lpstr>Arial</vt:lpstr>
      <vt:lpstr>Calibri</vt:lpstr>
      <vt:lpstr>Calibri Light</vt:lpstr>
      <vt:lpstr>微软雅黑</vt:lpstr>
      <vt:lpstr>Wingdings</vt:lpstr>
      <vt:lpstr>宋体</vt:lpstr>
      <vt:lpstr>华文中宋</vt:lpstr>
      <vt:lpstr>黑体</vt:lpstr>
      <vt:lpstr>Verdana</vt:lpstr>
      <vt:lpstr>楷体_GB2312</vt:lpstr>
      <vt:lpstr>Times New Roman</vt:lpstr>
      <vt:lpstr>楷体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2022-03-04T18:18:26.256</cp:lastPrinted>
  <dcterms:created xsi:type="dcterms:W3CDTF">2022-03-04T18:18:26Z</dcterms:created>
  <dcterms:modified xsi:type="dcterms:W3CDTF">2022-03-04T10:18:27Z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